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257" r:id="rId3"/>
    <p:sldId id="265" r:id="rId4"/>
    <p:sldId id="296" r:id="rId5"/>
    <p:sldId id="297" r:id="rId6"/>
    <p:sldId id="298" r:id="rId7"/>
    <p:sldId id="299" r:id="rId8"/>
    <p:sldId id="300" r:id="rId9"/>
    <p:sldId id="301" r:id="rId10"/>
    <p:sldId id="266" r:id="rId11"/>
    <p:sldId id="302" r:id="rId12"/>
    <p:sldId id="303" r:id="rId13"/>
    <p:sldId id="305" r:id="rId14"/>
    <p:sldId id="306" r:id="rId15"/>
    <p:sldId id="307" r:id="rId16"/>
    <p:sldId id="304" r:id="rId17"/>
    <p:sldId id="308" r:id="rId18"/>
    <p:sldId id="309" r:id="rId19"/>
    <p:sldId id="310" r:id="rId20"/>
    <p:sldId id="311" r:id="rId21"/>
    <p:sldId id="312" r:id="rId22"/>
    <p:sldId id="267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1" r:id="rId79"/>
    <p:sldId id="372" r:id="rId80"/>
    <p:sldId id="373" r:id="rId81"/>
    <p:sldId id="374" r:id="rId82"/>
    <p:sldId id="375" r:id="rId83"/>
    <p:sldId id="376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92" r:id="rId93"/>
    <p:sldId id="391" r:id="rId94"/>
    <p:sldId id="385" r:id="rId95"/>
    <p:sldId id="386" r:id="rId96"/>
    <p:sldId id="387" r:id="rId97"/>
    <p:sldId id="388" r:id="rId98"/>
    <p:sldId id="389" r:id="rId99"/>
    <p:sldId id="390" r:id="rId100"/>
    <p:sldId id="393" r:id="rId101"/>
    <p:sldId id="394" r:id="rId102"/>
    <p:sldId id="395" r:id="rId103"/>
    <p:sldId id="396" r:id="rId104"/>
    <p:sldId id="398" r:id="rId105"/>
    <p:sldId id="399" r:id="rId106"/>
    <p:sldId id="400" r:id="rId107"/>
    <p:sldId id="401" r:id="rId108"/>
    <p:sldId id="402" r:id="rId109"/>
    <p:sldId id="403" r:id="rId1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3D5B9C"/>
    <a:srgbClr val="8F8F8F"/>
    <a:srgbClr val="B90005"/>
    <a:srgbClr val="0A1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8EBD0AB-BCBB-0118-5A80-DA7347617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FCE9EE-D300-DE8D-B423-0568C23473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C7B17-1A89-43CE-83E6-B5D9BEA54F58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AFDCC3-6924-C76E-BE17-936ABBF78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DAAFA3-AD89-91A2-3F7F-2906198481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15C7-A97D-4CA9-BF79-D1804787A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11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AEFEA-1FD0-4564-BFBC-3007BDECC2E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7A840-B931-45C3-B348-E95BF93FE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8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44BA0-D725-D004-8FFA-C66E9FE53C52}"/>
              </a:ext>
            </a:extLst>
          </p:cNvPr>
          <p:cNvSpPr/>
          <p:nvPr userDrawn="1"/>
        </p:nvSpPr>
        <p:spPr>
          <a:xfrm>
            <a:off x="0" y="3524623"/>
            <a:ext cx="12192000" cy="3333377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4E00A-C976-3478-5434-F4F72E5803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0001" y="5930338"/>
            <a:ext cx="8348385" cy="548084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이름을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1C42AFF-31BB-3DBA-135C-EAD2F5418E0C}"/>
              </a:ext>
            </a:extLst>
          </p:cNvPr>
          <p:cNvCxnSpPr/>
          <p:nvPr userDrawn="1"/>
        </p:nvCxnSpPr>
        <p:spPr>
          <a:xfrm>
            <a:off x="6172200" y="6478422"/>
            <a:ext cx="575618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8" name="그림 37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E6C6C0F2-1658-D905-877A-B756102680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65993"/>
            <a:ext cx="5639768" cy="2846238"/>
          </a:xfrm>
          <a:prstGeom prst="rect">
            <a:avLst/>
          </a:prstGeom>
        </p:spPr>
      </p:pic>
      <p:sp>
        <p:nvSpPr>
          <p:cNvPr id="42" name="제목 41">
            <a:extLst>
              <a:ext uri="{FF2B5EF4-FFF2-40B4-BE49-F238E27FC236}">
                <a16:creationId xmlns:a16="http://schemas.microsoft.com/office/drawing/2014/main" id="{0F2CAB11-06C9-B8E7-8652-D763267BD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386" y="5192303"/>
            <a:ext cx="6731000" cy="734142"/>
          </a:xfrm>
        </p:spPr>
        <p:txBody>
          <a:bodyPr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defRPr>
            </a:lvl1pPr>
          </a:lstStyle>
          <a:p>
            <a:r>
              <a:rPr lang="ko-KR" altLang="en-US" dirty="0"/>
              <a:t>미팅 날짜 입력</a:t>
            </a:r>
          </a:p>
        </p:txBody>
      </p:sp>
    </p:spTree>
    <p:extLst>
      <p:ext uri="{BB962C8B-B14F-4D97-AF65-F5344CB8AC3E}">
        <p14:creationId xmlns:p14="http://schemas.microsoft.com/office/powerpoint/2010/main" val="228282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F33F91-796E-F7B4-F82E-AB32AD043907}"/>
              </a:ext>
            </a:extLst>
          </p:cNvPr>
          <p:cNvSpPr/>
          <p:nvPr userDrawn="1"/>
        </p:nvSpPr>
        <p:spPr>
          <a:xfrm>
            <a:off x="3606800" y="0"/>
            <a:ext cx="8585200" cy="6858000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8827371D-2C35-EAB2-F2AE-F8C2F2713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6" name="제목 123">
            <a:extLst>
              <a:ext uri="{FF2B5EF4-FFF2-40B4-BE49-F238E27FC236}">
                <a16:creationId xmlns:a16="http://schemas.microsoft.com/office/drawing/2014/main" id="{C27ED4FF-0490-4162-31DD-908E7742E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7" name="텍스트 개체 틀 132">
            <a:extLst>
              <a:ext uri="{FF2B5EF4-FFF2-40B4-BE49-F238E27FC236}">
                <a16:creationId xmlns:a16="http://schemas.microsoft.com/office/drawing/2014/main" id="{E0CA3AB4-F1D1-C555-B497-7280E413BC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8" name="텍스트 개체 틀 132">
            <a:extLst>
              <a:ext uri="{FF2B5EF4-FFF2-40B4-BE49-F238E27FC236}">
                <a16:creationId xmlns:a16="http://schemas.microsoft.com/office/drawing/2014/main" id="{1CAE7D92-967F-7EE7-02AC-B0B318254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9" name="텍스트 개체 틀 132">
            <a:extLst>
              <a:ext uri="{FF2B5EF4-FFF2-40B4-BE49-F238E27FC236}">
                <a16:creationId xmlns:a16="http://schemas.microsoft.com/office/drawing/2014/main" id="{6A089ADA-80D4-26B9-673B-44D1690099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0" name="텍스트 개체 틀 132">
            <a:extLst>
              <a:ext uri="{FF2B5EF4-FFF2-40B4-BE49-F238E27FC236}">
                <a16:creationId xmlns:a16="http://schemas.microsoft.com/office/drawing/2014/main" id="{F714C85F-A6A2-88F8-7BED-CE1487FF1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1" name="텍스트 개체 틀 132">
            <a:extLst>
              <a:ext uri="{FF2B5EF4-FFF2-40B4-BE49-F238E27FC236}">
                <a16:creationId xmlns:a16="http://schemas.microsoft.com/office/drawing/2014/main" id="{2A34D2FE-9127-AB1B-CB6E-E82D3C0C89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2" name="텍스트 개체 틀 140">
            <a:extLst>
              <a:ext uri="{FF2B5EF4-FFF2-40B4-BE49-F238E27FC236}">
                <a16:creationId xmlns:a16="http://schemas.microsoft.com/office/drawing/2014/main" id="{E97C8DFB-6E5D-6A54-71E0-64434DCCD9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3" name="텍스트 개체 틀 140">
            <a:extLst>
              <a:ext uri="{FF2B5EF4-FFF2-40B4-BE49-F238E27FC236}">
                <a16:creationId xmlns:a16="http://schemas.microsoft.com/office/drawing/2014/main" id="{810D75F9-CEF8-F990-94D5-E3803DDB74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" name="텍스트 개체 틀 140">
            <a:extLst>
              <a:ext uri="{FF2B5EF4-FFF2-40B4-BE49-F238E27FC236}">
                <a16:creationId xmlns:a16="http://schemas.microsoft.com/office/drawing/2014/main" id="{DEDDC154-F09F-9E97-CA1E-C37E4A39FC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5" name="텍스트 개체 틀 140">
            <a:extLst>
              <a:ext uri="{FF2B5EF4-FFF2-40B4-BE49-F238E27FC236}">
                <a16:creationId xmlns:a16="http://schemas.microsoft.com/office/drawing/2014/main" id="{AB12217B-5F25-2DDC-487D-FF746327D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6" name="텍스트 개체 틀 140">
            <a:extLst>
              <a:ext uri="{FF2B5EF4-FFF2-40B4-BE49-F238E27FC236}">
                <a16:creationId xmlns:a16="http://schemas.microsoft.com/office/drawing/2014/main" id="{CDE23B3A-CF32-C298-6DDB-10AF11D958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7" name="텍스트 개체 틀 140">
            <a:extLst>
              <a:ext uri="{FF2B5EF4-FFF2-40B4-BE49-F238E27FC236}">
                <a16:creationId xmlns:a16="http://schemas.microsoft.com/office/drawing/2014/main" id="{7632AA23-D3C8-44EA-D81D-D0CA1C9D2C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0063C6-1C67-CEED-E6BC-8FB432C44E69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23D2D-09D1-1886-E950-F1C41BD1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446CB-6E7C-B57B-3390-3FBF957F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1DE4E-3726-CBEE-0357-91478A74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81D8-36AB-467C-8431-70E1FA902C5E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63580-8B5F-2C83-AFB2-6217867A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6372-186E-2B3D-C64B-30EC909D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30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7C715-3113-B5E2-ACE0-8B202F0F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EE09C-BB41-D464-BF2A-EFB3415C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9A39AF-3791-874B-EA82-49A1E8E5F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8DF98-0CD5-0CF1-2615-26DF8B71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FEC2-4B64-4D69-BB65-0F6A21894B39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28824-0EB3-661A-5569-DC2781B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27A95-3EDC-3192-2AB3-962C83A2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50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16B85-F993-09E6-94A1-BC76AAFD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313003-D7FD-C439-311C-96176CC6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72C6-1A6D-4DF4-9DB1-118B35AF9F82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4E8E0B-FADE-8F4E-4E9C-63D85052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F6DCA1-E78A-730E-15F0-5E082E2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AD54A7-7A9D-C322-A3B3-1B9FEB22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D713-56E3-400C-8B92-6462C9332D3D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A1377-5A68-F602-A3D6-241B2D94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48D17-D532-FF24-1A67-8E540ABA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73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446AA-12AC-90F0-AE03-88AA6E501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6629C-57B8-77B6-2DDD-DE19035C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8C40E-6FA9-F4FF-481C-2428F1E4B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675F0-2AF0-C09E-2935-97255D89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F007-AFD6-4C61-A0B0-483FF601CEA2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E0EF1A-E7DD-59FF-904E-EE30A97F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02FEB-492D-C976-32C8-1DCA32A4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73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FF740-E263-5DF1-1218-605F823DB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D17B99-7173-4ABC-8FA4-B406894C9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C456D-1F15-F2F4-2B6B-C8941CB5D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5F1603-AD4C-74DD-EA33-4B83FAA0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1DFF-7F65-4AD7-A72F-C83E75650CF3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FAD07-6D5C-2C4D-93B7-CDA775FA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F45116-4F97-09A9-818E-63833B5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F3173-C290-5793-D759-CFE67FFB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ADBBE0-EB41-5325-CC99-5F9B4267D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1E3E4-3FFA-9736-3772-40991B46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8B2E-171C-4CEA-8810-C9117E2394EC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2AE36-F529-1966-587D-7967B1AE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7D259-D3E5-E330-ACBF-E0C7060D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52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FF0ED8-B70A-3A81-EDCB-E717C6976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76DC81-5757-850C-F818-05F09CC12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B23F1-58CD-7930-D3F5-32C1F352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8806-DB14-404D-8171-7B1B76E89300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6262A-EFE4-F387-427D-EC7847F7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8E075-BE1E-9EDF-1B3D-E0CC4D33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4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</p:cNvCxnSpPr>
          <p:nvPr userDrawn="1"/>
        </p:nvCxnSpPr>
        <p:spPr>
          <a:xfrm>
            <a:off x="361950" y="5782583"/>
            <a:ext cx="114681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3C2B4CF-08D1-61F2-EDD1-132ACE9C92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50" y="5918200"/>
            <a:ext cx="11055350" cy="742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설명을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7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05FB74B1-747C-467F-D9F4-1E3826802F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950" y="1813615"/>
            <a:ext cx="7029450" cy="41653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513583A-2964-A858-4845-A2E81ED7F2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2501" y="1813358"/>
            <a:ext cx="4279900" cy="4165600"/>
          </a:xfrm>
        </p:spPr>
        <p:txBody>
          <a:bodyPr>
            <a:normAutofit/>
          </a:bodyPr>
          <a:lstStyle>
            <a:lvl1pPr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그림에</a:t>
            </a:r>
            <a:r>
              <a:rPr lang="en-US" altLang="ko-KR" dirty="0"/>
              <a:t> </a:t>
            </a:r>
            <a:r>
              <a:rPr lang="ko-KR" altLang="en-US" dirty="0"/>
              <a:t>대한 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6931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D36F0-C8F1-16A8-691B-22E937A2FDBE}"/>
              </a:ext>
            </a:extLst>
          </p:cNvPr>
          <p:cNvSpPr/>
          <p:nvPr userDrawn="1"/>
        </p:nvSpPr>
        <p:spPr>
          <a:xfrm>
            <a:off x="0" y="1568384"/>
            <a:ext cx="7628544" cy="47484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5" name="미디어 개체 틀 4">
            <a:extLst>
              <a:ext uri="{FF2B5EF4-FFF2-40B4-BE49-F238E27FC236}">
                <a16:creationId xmlns:a16="http://schemas.microsoft.com/office/drawing/2014/main" id="{1742E20A-BECD-5917-33FE-5AD530212803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1568383"/>
            <a:ext cx="7628545" cy="429027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77F2FB3D-A623-2D69-607F-7D4A73C1C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930516"/>
            <a:ext cx="7628544" cy="36512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영상 제목 입력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0323CDC9-8356-FBDA-7E0C-7954873F8E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72400" y="1568381"/>
            <a:ext cx="4057650" cy="4361917"/>
          </a:xfrm>
        </p:spPr>
        <p:txBody>
          <a:bodyPr>
            <a:normAutofit/>
          </a:bodyPr>
          <a:lstStyle>
            <a:lvl1pPr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영상에</a:t>
            </a:r>
            <a:r>
              <a:rPr lang="en-US" altLang="ko-KR" dirty="0"/>
              <a:t> </a:t>
            </a:r>
            <a:r>
              <a:rPr lang="ko-KR" altLang="en-US" dirty="0"/>
              <a:t>대한 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9092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379599" y="386721"/>
            <a:ext cx="9356538" cy="45719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8777102" y="386721"/>
            <a:ext cx="30352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858"/>
            <a:ext cx="11088501" cy="55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379599" y="386721"/>
            <a:ext cx="9356538" cy="45719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8777102" y="386721"/>
            <a:ext cx="30352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9" y="6053984"/>
            <a:ext cx="1202329" cy="6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7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9C28DE0-5DA6-55E9-FED8-3E62C4DE25EB}"/>
              </a:ext>
            </a:extLst>
          </p:cNvPr>
          <p:cNvSpPr/>
          <p:nvPr userDrawn="1"/>
        </p:nvSpPr>
        <p:spPr>
          <a:xfrm>
            <a:off x="3606800" y="0"/>
            <a:ext cx="8585200" cy="6858000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1DC33E4-9B4A-5D59-7A0C-E277CBD565C9}"/>
              </a:ext>
            </a:extLst>
          </p:cNvPr>
          <p:cNvSpPr/>
          <p:nvPr userDrawn="1"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7" name="그림 116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2685D226-5374-9DC9-8A68-2DCD59A46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124" name="제목 123">
            <a:extLst>
              <a:ext uri="{FF2B5EF4-FFF2-40B4-BE49-F238E27FC236}">
                <a16:creationId xmlns:a16="http://schemas.microsoft.com/office/drawing/2014/main" id="{FBA234E1-2408-7FF0-E23E-7B211F753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33" name="텍스트 개체 틀 132">
            <a:extLst>
              <a:ext uri="{FF2B5EF4-FFF2-40B4-BE49-F238E27FC236}">
                <a16:creationId xmlns:a16="http://schemas.microsoft.com/office/drawing/2014/main" id="{B6BDA5E2-DA64-618B-2962-B374D93839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34" name="텍스트 개체 틀 132">
            <a:extLst>
              <a:ext uri="{FF2B5EF4-FFF2-40B4-BE49-F238E27FC236}">
                <a16:creationId xmlns:a16="http://schemas.microsoft.com/office/drawing/2014/main" id="{4C21673D-BB4F-93B0-E201-8A979E42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35" name="텍스트 개체 틀 132">
            <a:extLst>
              <a:ext uri="{FF2B5EF4-FFF2-40B4-BE49-F238E27FC236}">
                <a16:creationId xmlns:a16="http://schemas.microsoft.com/office/drawing/2014/main" id="{EDA5BEF7-20A7-181A-EDF9-D6E87B75B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36" name="텍스트 개체 틀 132">
            <a:extLst>
              <a:ext uri="{FF2B5EF4-FFF2-40B4-BE49-F238E27FC236}">
                <a16:creationId xmlns:a16="http://schemas.microsoft.com/office/drawing/2014/main" id="{F5558A42-7201-111D-50E5-A25220EC3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37" name="텍스트 개체 틀 132">
            <a:extLst>
              <a:ext uri="{FF2B5EF4-FFF2-40B4-BE49-F238E27FC236}">
                <a16:creationId xmlns:a16="http://schemas.microsoft.com/office/drawing/2014/main" id="{CB59C18D-A704-BF8D-EC1E-1608EF52E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41" name="텍스트 개체 틀 140">
            <a:extLst>
              <a:ext uri="{FF2B5EF4-FFF2-40B4-BE49-F238E27FC236}">
                <a16:creationId xmlns:a16="http://schemas.microsoft.com/office/drawing/2014/main" id="{1BB7C4DB-61FC-3038-F5EB-496E82D691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2" name="텍스트 개체 틀 140">
            <a:extLst>
              <a:ext uri="{FF2B5EF4-FFF2-40B4-BE49-F238E27FC236}">
                <a16:creationId xmlns:a16="http://schemas.microsoft.com/office/drawing/2014/main" id="{6BFD30C2-59D6-3A8D-BA58-F18224FBD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3" name="텍스트 개체 틀 140">
            <a:extLst>
              <a:ext uri="{FF2B5EF4-FFF2-40B4-BE49-F238E27FC236}">
                <a16:creationId xmlns:a16="http://schemas.microsoft.com/office/drawing/2014/main" id="{9B01DD53-1AA7-0101-B2F4-CE6BCF0BCB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4" name="텍스트 개체 틀 140">
            <a:extLst>
              <a:ext uri="{FF2B5EF4-FFF2-40B4-BE49-F238E27FC236}">
                <a16:creationId xmlns:a16="http://schemas.microsoft.com/office/drawing/2014/main" id="{D9F2EEA8-3730-72FE-61C8-51E57C00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5" name="텍스트 개체 틀 140">
            <a:extLst>
              <a:ext uri="{FF2B5EF4-FFF2-40B4-BE49-F238E27FC236}">
                <a16:creationId xmlns:a16="http://schemas.microsoft.com/office/drawing/2014/main" id="{DD09131C-F743-ABD3-92F6-5CB2DA337E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6" name="텍스트 개체 틀 140">
            <a:extLst>
              <a:ext uri="{FF2B5EF4-FFF2-40B4-BE49-F238E27FC236}">
                <a16:creationId xmlns:a16="http://schemas.microsoft.com/office/drawing/2014/main" id="{151F1205-8317-677A-3D8D-66814036E0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B3AA4CA-2F9C-6137-8683-2639CF6ACB22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1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1DC33E4-9B4A-5D59-7A0C-E277CBD565C9}"/>
              </a:ext>
            </a:extLst>
          </p:cNvPr>
          <p:cNvSpPr/>
          <p:nvPr userDrawn="1"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7" name="그림 116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2685D226-5374-9DC9-8A68-2DCD59A46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124" name="제목 123">
            <a:extLst>
              <a:ext uri="{FF2B5EF4-FFF2-40B4-BE49-F238E27FC236}">
                <a16:creationId xmlns:a16="http://schemas.microsoft.com/office/drawing/2014/main" id="{FBA234E1-2408-7FF0-E23E-7B211F753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33" name="텍스트 개체 틀 132">
            <a:extLst>
              <a:ext uri="{FF2B5EF4-FFF2-40B4-BE49-F238E27FC236}">
                <a16:creationId xmlns:a16="http://schemas.microsoft.com/office/drawing/2014/main" id="{B6BDA5E2-DA64-618B-2962-B374D93839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34" name="텍스트 개체 틀 132">
            <a:extLst>
              <a:ext uri="{FF2B5EF4-FFF2-40B4-BE49-F238E27FC236}">
                <a16:creationId xmlns:a16="http://schemas.microsoft.com/office/drawing/2014/main" id="{4C21673D-BB4F-93B0-E201-8A979E42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35" name="텍스트 개체 틀 132">
            <a:extLst>
              <a:ext uri="{FF2B5EF4-FFF2-40B4-BE49-F238E27FC236}">
                <a16:creationId xmlns:a16="http://schemas.microsoft.com/office/drawing/2014/main" id="{EDA5BEF7-20A7-181A-EDF9-D6E87B75B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36" name="텍스트 개체 틀 132">
            <a:extLst>
              <a:ext uri="{FF2B5EF4-FFF2-40B4-BE49-F238E27FC236}">
                <a16:creationId xmlns:a16="http://schemas.microsoft.com/office/drawing/2014/main" id="{F5558A42-7201-111D-50E5-A25220EC3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37" name="텍스트 개체 틀 132">
            <a:extLst>
              <a:ext uri="{FF2B5EF4-FFF2-40B4-BE49-F238E27FC236}">
                <a16:creationId xmlns:a16="http://schemas.microsoft.com/office/drawing/2014/main" id="{CB59C18D-A704-BF8D-EC1E-1608EF52E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41" name="텍스트 개체 틀 140">
            <a:extLst>
              <a:ext uri="{FF2B5EF4-FFF2-40B4-BE49-F238E27FC236}">
                <a16:creationId xmlns:a16="http://schemas.microsoft.com/office/drawing/2014/main" id="{1BB7C4DB-61FC-3038-F5EB-496E82D691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2" name="텍스트 개체 틀 140">
            <a:extLst>
              <a:ext uri="{FF2B5EF4-FFF2-40B4-BE49-F238E27FC236}">
                <a16:creationId xmlns:a16="http://schemas.microsoft.com/office/drawing/2014/main" id="{6BFD30C2-59D6-3A8D-BA58-F18224FBD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3" name="텍스트 개체 틀 140">
            <a:extLst>
              <a:ext uri="{FF2B5EF4-FFF2-40B4-BE49-F238E27FC236}">
                <a16:creationId xmlns:a16="http://schemas.microsoft.com/office/drawing/2014/main" id="{9B01DD53-1AA7-0101-B2F4-CE6BCF0BCB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4" name="텍스트 개체 틀 140">
            <a:extLst>
              <a:ext uri="{FF2B5EF4-FFF2-40B4-BE49-F238E27FC236}">
                <a16:creationId xmlns:a16="http://schemas.microsoft.com/office/drawing/2014/main" id="{D9F2EEA8-3730-72FE-61C8-51E57C00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5" name="텍스트 개체 틀 140">
            <a:extLst>
              <a:ext uri="{FF2B5EF4-FFF2-40B4-BE49-F238E27FC236}">
                <a16:creationId xmlns:a16="http://schemas.microsoft.com/office/drawing/2014/main" id="{DD09131C-F743-ABD3-92F6-5CB2DA337E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6" name="텍스트 개체 틀 140">
            <a:extLst>
              <a:ext uri="{FF2B5EF4-FFF2-40B4-BE49-F238E27FC236}">
                <a16:creationId xmlns:a16="http://schemas.microsoft.com/office/drawing/2014/main" id="{151F1205-8317-677A-3D8D-66814036E0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B3AA4CA-2F9C-6137-8683-2639CF6ACB22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3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BD97D0-9F35-EC3D-CD21-DB93256C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0F94C7-AF02-2784-2BD1-1F6AFBC8E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BE0C4-0CB5-A810-460E-B29DF6061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8FDE8-EC5A-406B-AB21-EBA993C600AD}" type="datetime1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1A9DD7-C2B5-3F67-EBC6-C414FF7ED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09683-4EC5-63F3-0C35-0B6FAFC6E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8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6" r:id="rId3"/>
    <p:sldLayoutId id="2147483662" r:id="rId4"/>
    <p:sldLayoutId id="2147483663" r:id="rId5"/>
    <p:sldLayoutId id="2147483664" r:id="rId6"/>
    <p:sldLayoutId id="2147483665" r:id="rId7"/>
    <p:sldLayoutId id="2147483651" r:id="rId8"/>
    <p:sldLayoutId id="2147483661" r:id="rId9"/>
    <p:sldLayoutId id="2147483660" r:id="rId10"/>
    <p:sldLayoutId id="2147483650" r:id="rId11"/>
    <p:sldLayoutId id="2147483652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E464E9F-C43B-6E93-460F-CF59D8497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한성재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108079-0DE7-ED1D-6B0C-6D8F7A70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2024..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08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2.MDP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Markov processes: </a:t>
            </a:r>
            <a:r>
              <a:rPr lang="ko-KR" altLang="en-US" sz="1600" dirty="0"/>
              <a:t>기억이 없는 무작위 프로세스</a:t>
            </a:r>
            <a:r>
              <a:rPr lang="en-US" altLang="ko-KR" sz="1600" dirty="0"/>
              <a:t>. Markov</a:t>
            </a:r>
            <a:r>
              <a:rPr lang="ko-KR" altLang="en-US" sz="1600" dirty="0"/>
              <a:t> 성질을 가지는 랜덤 시퀀스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6B826-8824-EE1C-CFD1-4F286A68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43883"/>
            <a:ext cx="4363059" cy="1009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CDFB1E-EB11-3EEA-D13D-227B4E72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947373"/>
            <a:ext cx="4079753" cy="3115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B5204-8170-823F-45AF-F04A18C9D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572" y="2767982"/>
            <a:ext cx="3808619" cy="3474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8EC73-4017-FC5A-9EAA-83C5C6D670B6}"/>
              </a:ext>
            </a:extLst>
          </p:cNvPr>
          <p:cNvSpPr txBox="1"/>
          <p:nvPr/>
        </p:nvSpPr>
        <p:spPr>
          <a:xfrm>
            <a:off x="4725009" y="2429996"/>
            <a:ext cx="31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Episode: </a:t>
            </a:r>
            <a:r>
              <a:rPr lang="ko-KR" altLang="en-US" sz="1200" dirty="0"/>
              <a:t>시작부터 목표까지 가는 하나의 과정 아래는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에피소드를 보여준다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B8A2CB-62F0-65EC-B707-397437F54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897" y="3655109"/>
            <a:ext cx="3808619" cy="13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0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9528EC-0810-4F89-FB8A-CEDEE80B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5" y="1048349"/>
            <a:ext cx="3657960" cy="2548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E35B5E-7311-AF14-38D9-CC8D1E1B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75" y="1048349"/>
            <a:ext cx="3568528" cy="2471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37F13-2EAC-C5E0-CBBD-D309D298AE92}"/>
              </a:ext>
            </a:extLst>
          </p:cNvPr>
          <p:cNvSpPr txBox="1"/>
          <p:nvPr/>
        </p:nvSpPr>
        <p:spPr>
          <a:xfrm>
            <a:off x="595223" y="4063042"/>
            <a:ext cx="3597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단계의 </a:t>
            </a:r>
            <a:r>
              <a:rPr lang="ko-KR" altLang="en-US" dirty="0" err="1"/>
              <a:t>벨류를</a:t>
            </a:r>
            <a:r>
              <a:rPr lang="ko-KR" altLang="en-US" dirty="0"/>
              <a:t> 초기값으로 가져옴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377CD4-09AE-F671-8C5F-435AB07AA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03" y="1048349"/>
            <a:ext cx="3810690" cy="23986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67886C-4640-192B-EED0-6775027E1751}"/>
              </a:ext>
            </a:extLst>
          </p:cNvPr>
          <p:cNvSpPr txBox="1"/>
          <p:nvPr/>
        </p:nvSpPr>
        <p:spPr>
          <a:xfrm>
            <a:off x="7970807" y="3447042"/>
            <a:ext cx="4339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상상과 현실을 섞지 않고 상상속에서 다 </a:t>
            </a:r>
            <a:r>
              <a:rPr lang="ko-KR" altLang="en-US" dirty="0" err="1"/>
              <a:t>해버림</a:t>
            </a:r>
            <a:r>
              <a:rPr lang="ko-KR" altLang="en-US" dirty="0"/>
              <a:t> 같은 모든 단계 노드를 자기 밑의 노드와 같게 </a:t>
            </a:r>
            <a:r>
              <a:rPr lang="ko-KR" altLang="en-US" dirty="0" err="1"/>
              <a:t>해버림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333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강화학습과 최적화 문제에서 사용되는 탐색 기법</a:t>
            </a:r>
            <a:r>
              <a:rPr lang="en-US" altLang="ko-KR" sz="1400" dirty="0"/>
              <a:t>. </a:t>
            </a:r>
            <a:r>
              <a:rPr lang="ko-KR" altLang="en-US" sz="1400" dirty="0"/>
              <a:t>특정 상태에서 가능한 여러 경로를 </a:t>
            </a:r>
            <a:r>
              <a:rPr lang="ko-KR" altLang="en-US" sz="1400" dirty="0" err="1"/>
              <a:t>시뮬레이션하여</a:t>
            </a:r>
            <a:r>
              <a:rPr lang="ko-KR" altLang="en-US" sz="1400" dirty="0"/>
              <a:t> 최적의 경로 또는 행동을 찾는 방법</a:t>
            </a:r>
            <a:endParaRPr lang="ko-KR" altLang="en-US" sz="105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A069B-1C48-E3AA-5D8E-904AD3CE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85869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66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만난 상대들의 평균적인 행동을 학습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112A9E-B85E-F7A3-E346-5A670097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915851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40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C2368-629F-622E-F63A-CBF82A05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197851"/>
            <a:ext cx="8031553" cy="47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83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296F4E-EA88-9BA8-11B9-7F9BE83CB1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pic>
        <p:nvPicPr>
          <p:cNvPr id="4" name="그림 3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14B94F70-AAB3-539B-FFBD-75B66C44B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4" y="508058"/>
            <a:ext cx="6060946" cy="2754543"/>
          </a:xfrm>
          <a:prstGeom prst="rect">
            <a:avLst/>
          </a:prstGeom>
        </p:spPr>
      </p:pic>
      <p:pic>
        <p:nvPicPr>
          <p:cNvPr id="6" name="그림 5" descr="패턴, 예술, 비즈이(가) 표시된 사진&#10;&#10;자동 생성된 설명">
            <a:extLst>
              <a:ext uri="{FF2B5EF4-FFF2-40B4-BE49-F238E27FC236}">
                <a16:creationId xmlns:a16="http://schemas.microsoft.com/office/drawing/2014/main" id="{2AEA016D-6A10-E9C1-AE4C-EDDAFE990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83" y="508059"/>
            <a:ext cx="4682721" cy="2754542"/>
          </a:xfrm>
          <a:prstGeom prst="rect">
            <a:avLst/>
          </a:prstGeom>
        </p:spPr>
      </p:pic>
      <p:pic>
        <p:nvPicPr>
          <p:cNvPr id="8" name="그림 7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AF63B55D-92FC-E32F-CDE4-EC18DBD51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4" y="3276958"/>
            <a:ext cx="5678573" cy="3581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622776-2182-1CDD-10F0-071CE0ECF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60" y="3310991"/>
            <a:ext cx="4209944" cy="34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4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296F4E-EA88-9BA8-11B9-7F9BE83CB1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pic>
        <p:nvPicPr>
          <p:cNvPr id="4" name="그림 3" descr="체스 말, 스포츠 장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7F9AC86B-4B3D-8D48-3D53-172E325CC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906"/>
            <a:ext cx="3916438" cy="2583313"/>
          </a:xfrm>
          <a:prstGeom prst="rect">
            <a:avLst/>
          </a:prstGeom>
        </p:spPr>
      </p:pic>
      <p:pic>
        <p:nvPicPr>
          <p:cNvPr id="6" name="그림 5" descr="신발류, 스포츠, 스크린샷, 스포츠 장비이(가) 표시된 사진&#10;&#10;자동 생성된 설명">
            <a:extLst>
              <a:ext uri="{FF2B5EF4-FFF2-40B4-BE49-F238E27FC236}">
                <a16:creationId xmlns:a16="http://schemas.microsoft.com/office/drawing/2014/main" id="{F37F5C69-C02B-5879-BAF3-1BB36C612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439" y="-257343"/>
            <a:ext cx="4043338" cy="2788186"/>
          </a:xfrm>
          <a:prstGeom prst="rect">
            <a:avLst/>
          </a:prstGeom>
        </p:spPr>
      </p:pic>
      <p:pic>
        <p:nvPicPr>
          <p:cNvPr id="8" name="그림 7" descr="댄스, 스크린샷, 흑백, 예술이(가) 표시된 사진&#10;&#10;자동 생성된 설명">
            <a:extLst>
              <a:ext uri="{FF2B5EF4-FFF2-40B4-BE49-F238E27FC236}">
                <a16:creationId xmlns:a16="http://schemas.microsoft.com/office/drawing/2014/main" id="{86A7D487-E155-981D-6EDA-CC33D3E45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77" y="-403489"/>
            <a:ext cx="5778736" cy="3755036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9AA39DB-F7B4-7C59-38A7-F59A51685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4" y="2765538"/>
            <a:ext cx="6373355" cy="3694473"/>
          </a:xfrm>
          <a:prstGeom prst="rect">
            <a:avLst/>
          </a:prstGeom>
        </p:spPr>
      </p:pic>
      <p:pic>
        <p:nvPicPr>
          <p:cNvPr id="12" name="그림 11" descr="스크린샷, 사각형, 체스, 체스 말이(가) 표시된 사진&#10;&#10;자동 생성된 설명">
            <a:extLst>
              <a:ext uri="{FF2B5EF4-FFF2-40B4-BE49-F238E27FC236}">
                <a16:creationId xmlns:a16="http://schemas.microsoft.com/office/drawing/2014/main" id="{661F0342-3BA1-FBC0-9FC9-9A7B78407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08" y="2865149"/>
            <a:ext cx="5483521" cy="37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110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296F4E-EA88-9BA8-11B9-7F9BE83CB1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682D959-A7CC-690C-AA6E-DD38C5A63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609"/>
            <a:ext cx="4616970" cy="2928009"/>
          </a:xfrm>
          <a:prstGeom prst="rect">
            <a:avLst/>
          </a:prstGeom>
        </p:spPr>
      </p:pic>
      <p:pic>
        <p:nvPicPr>
          <p:cNvPr id="6" name="그림 5" descr="스크린샷, 구체, 예술이(가) 표시된 사진&#10;&#10;자동 생성된 설명">
            <a:extLst>
              <a:ext uri="{FF2B5EF4-FFF2-40B4-BE49-F238E27FC236}">
                <a16:creationId xmlns:a16="http://schemas.microsoft.com/office/drawing/2014/main" id="{419A89C3-D222-A9F0-3819-22AACA6A9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38" y="2062"/>
            <a:ext cx="4043997" cy="261333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1C3B978-89F3-47E0-8F47-D2C39C505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145" y="197233"/>
            <a:ext cx="3434256" cy="229866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5B301E24-619A-1A9C-2861-98D1CC895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5400"/>
            <a:ext cx="5354317" cy="3620125"/>
          </a:xfrm>
          <a:prstGeom prst="rect">
            <a:avLst/>
          </a:prstGeom>
        </p:spPr>
      </p:pic>
      <p:pic>
        <p:nvPicPr>
          <p:cNvPr id="12" name="그림 11" descr="스크린샷, 만화 영화, 지상, 예술이(가) 표시된 사진&#10;&#10;자동 생성된 설명">
            <a:extLst>
              <a:ext uri="{FF2B5EF4-FFF2-40B4-BE49-F238E27FC236}">
                <a16:creationId xmlns:a16="http://schemas.microsoft.com/office/drawing/2014/main" id="{0EDA7FD3-1177-C0B8-D0FC-261E6783E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83" y="2730776"/>
            <a:ext cx="6274903" cy="39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684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296F4E-EA88-9BA8-11B9-7F9BE83CB1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2919567-B819-9AFA-4684-9B1BB2CE8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4" y="164892"/>
            <a:ext cx="3994087" cy="2751632"/>
          </a:xfrm>
          <a:prstGeom prst="rect">
            <a:avLst/>
          </a:prstGeom>
        </p:spPr>
      </p:pic>
      <p:pic>
        <p:nvPicPr>
          <p:cNvPr id="8" name="그림 7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E7664D84-AB96-D954-A062-80BB9F83F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51" y="97436"/>
            <a:ext cx="4360218" cy="2886543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52CD837F-3ECD-94F3-8740-F5F5B8FD3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4" y="3044139"/>
            <a:ext cx="5471410" cy="3674018"/>
          </a:xfrm>
          <a:prstGeom prst="rect">
            <a:avLst/>
          </a:prstGeom>
        </p:spPr>
      </p:pic>
      <p:pic>
        <p:nvPicPr>
          <p:cNvPr id="12" name="그림 11" descr="스크린샷, 체스 말, 예술이(가) 표시된 사진&#10;&#10;자동 생성된 설명">
            <a:extLst>
              <a:ext uri="{FF2B5EF4-FFF2-40B4-BE49-F238E27FC236}">
                <a16:creationId xmlns:a16="http://schemas.microsoft.com/office/drawing/2014/main" id="{371DD03C-D717-4DC6-83B0-E7EF32B4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92" y="3044139"/>
            <a:ext cx="5891354" cy="40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929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296F4E-EA88-9BA8-11B9-7F9BE83CB1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pic>
        <p:nvPicPr>
          <p:cNvPr id="4" name="그림 3" descr="스크린샷, PC 게임, 3D 모델링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532EDBD-C3D6-79BD-9A12-82E5D011F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841" y="168329"/>
            <a:ext cx="4551449" cy="3226632"/>
          </a:xfrm>
          <a:prstGeom prst="rect">
            <a:avLst/>
          </a:prstGeom>
        </p:spPr>
      </p:pic>
      <p:pic>
        <p:nvPicPr>
          <p:cNvPr id="6" name="그림 5" descr="스크린샷, 체스 말, 체스이(가) 표시된 사진&#10;&#10;자동 생성된 설명">
            <a:extLst>
              <a:ext uri="{FF2B5EF4-FFF2-40B4-BE49-F238E27FC236}">
                <a16:creationId xmlns:a16="http://schemas.microsoft.com/office/drawing/2014/main" id="{621FA79C-A240-271A-5461-C2705C710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08" y="372311"/>
            <a:ext cx="4168176" cy="2938277"/>
          </a:xfrm>
          <a:prstGeom prst="rect">
            <a:avLst/>
          </a:prstGeom>
        </p:spPr>
      </p:pic>
      <p:pic>
        <p:nvPicPr>
          <p:cNvPr id="8" name="그림 7" descr="스크린샷, 체스 말, 3D 모델링, 체스이(가) 표시된 사진&#10;&#10;자동 생성된 설명">
            <a:extLst>
              <a:ext uri="{FF2B5EF4-FFF2-40B4-BE49-F238E27FC236}">
                <a16:creationId xmlns:a16="http://schemas.microsoft.com/office/drawing/2014/main" id="{6D448E7A-342E-0770-CD5D-872ADD43F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46" y="268842"/>
            <a:ext cx="4187889" cy="2938277"/>
          </a:xfrm>
          <a:prstGeom prst="rect">
            <a:avLst/>
          </a:prstGeom>
        </p:spPr>
      </p:pic>
      <p:pic>
        <p:nvPicPr>
          <p:cNvPr id="10" name="그림 9" descr="체스 말, 체스, 보드게임, 실내 게임 및 스포츠이(가) 표시된 사진&#10;&#10;자동 생성된 설명">
            <a:extLst>
              <a:ext uri="{FF2B5EF4-FFF2-40B4-BE49-F238E27FC236}">
                <a16:creationId xmlns:a16="http://schemas.microsoft.com/office/drawing/2014/main" id="{2C2A5597-4F4D-6F3D-EB9D-70C8CBE24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033" y="3899910"/>
            <a:ext cx="5020290" cy="3429000"/>
          </a:xfrm>
          <a:prstGeom prst="rect">
            <a:avLst/>
          </a:prstGeom>
        </p:spPr>
      </p:pic>
      <p:pic>
        <p:nvPicPr>
          <p:cNvPr id="12" name="그림 11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5EB2AC60-7D19-938F-F96C-50DEABEFA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79" y="4034331"/>
            <a:ext cx="4778190" cy="3160158"/>
          </a:xfrm>
          <a:prstGeom prst="rect">
            <a:avLst/>
          </a:prstGeom>
        </p:spPr>
      </p:pic>
      <p:pic>
        <p:nvPicPr>
          <p:cNvPr id="14" name="그림 13" descr="스크린샷, 게임, 실내 게임 및 스포츠이(가) 표시된 사진&#10;&#10;자동 생성된 설명">
            <a:extLst>
              <a:ext uri="{FF2B5EF4-FFF2-40B4-BE49-F238E27FC236}">
                <a16:creationId xmlns:a16="http://schemas.microsoft.com/office/drawing/2014/main" id="{127D2F0D-8C9A-7229-F5EF-33295A8D5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47" y="3747746"/>
            <a:ext cx="4778189" cy="31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814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296F4E-EA88-9BA8-11B9-7F9BE83CB1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pic>
        <p:nvPicPr>
          <p:cNvPr id="4" name="그림 3" descr="텍스트, 스크린샷, 3D 모델링, 만화 영화이(가) 표시된 사진&#10;&#10;자동 생성된 설명">
            <a:extLst>
              <a:ext uri="{FF2B5EF4-FFF2-40B4-BE49-F238E27FC236}">
                <a16:creationId xmlns:a16="http://schemas.microsoft.com/office/drawing/2014/main" id="{1343F51B-B2E9-0039-5B71-554E9BBE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10" y="2645982"/>
            <a:ext cx="7009021" cy="4595318"/>
          </a:xfrm>
          <a:prstGeom prst="rect">
            <a:avLst/>
          </a:prstGeom>
        </p:spPr>
      </p:pic>
      <p:pic>
        <p:nvPicPr>
          <p:cNvPr id="6" name="그림 5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C653815A-7DEB-97C3-21FA-6DC699067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411" y="2606581"/>
            <a:ext cx="5469949" cy="3927721"/>
          </a:xfrm>
          <a:prstGeom prst="rect">
            <a:avLst/>
          </a:prstGeom>
        </p:spPr>
      </p:pic>
      <p:pic>
        <p:nvPicPr>
          <p:cNvPr id="8" name="그림 7" descr="스크린샷, 디자인, 빛, 예술이(가) 표시된 사진&#10;&#10;자동 생성된 설명">
            <a:extLst>
              <a:ext uri="{FF2B5EF4-FFF2-40B4-BE49-F238E27FC236}">
                <a16:creationId xmlns:a16="http://schemas.microsoft.com/office/drawing/2014/main" id="{AFF04037-04BC-62FA-B9E1-AB848BEA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548" y="0"/>
            <a:ext cx="3685035" cy="2606581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C3EB31F-7A70-857A-1243-5065A4FA5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2287"/>
            <a:ext cx="3672590" cy="2284134"/>
          </a:xfrm>
          <a:prstGeom prst="rect">
            <a:avLst/>
          </a:prstGeom>
        </p:spPr>
      </p:pic>
      <p:pic>
        <p:nvPicPr>
          <p:cNvPr id="12" name="그림 11" descr="스크린샷, 사각형, 디자인이(가) 표시된 사진&#10;&#10;자동 생성된 설명">
            <a:extLst>
              <a:ext uri="{FF2B5EF4-FFF2-40B4-BE49-F238E27FC236}">
                <a16:creationId xmlns:a16="http://schemas.microsoft.com/office/drawing/2014/main" id="{C903CABC-C299-607E-14EE-2AD2E93D2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91" y="-1"/>
            <a:ext cx="3837481" cy="24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2.MDP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Markov Reward Process: MP</a:t>
            </a:r>
            <a:r>
              <a:rPr lang="ko-KR" altLang="en-US" sz="1600" dirty="0"/>
              <a:t>에 </a:t>
            </a:r>
            <a:r>
              <a:rPr lang="en-US" altLang="ko-KR" sz="1600" dirty="0"/>
              <a:t>reward</a:t>
            </a:r>
            <a:r>
              <a:rPr lang="ko-KR" altLang="en-US" sz="1600" dirty="0"/>
              <a:t>와 </a:t>
            </a:r>
            <a:r>
              <a:rPr lang="en-US" altLang="ko-KR" sz="1600" dirty="0"/>
              <a:t>discount factor</a:t>
            </a:r>
            <a:r>
              <a:rPr lang="ko-KR" altLang="en-US" sz="1600" dirty="0"/>
              <a:t>를 추가한 것</a:t>
            </a:r>
            <a:r>
              <a:rPr lang="en-US" altLang="ko-KR" sz="1600" dirty="0"/>
              <a:t>. 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50BFEC-A50D-F94A-9070-9CACFCF9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76934"/>
            <a:ext cx="5331484" cy="2016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124546-75EF-1A4A-5062-086CC399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37" y="3673198"/>
            <a:ext cx="3539966" cy="2901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9E301-BB63-0CFA-31DD-AB264D0529E7}"/>
                  </a:ext>
                </a:extLst>
              </p:cNvPr>
              <p:cNvSpPr txBox="1"/>
              <p:nvPr/>
            </p:nvSpPr>
            <p:spPr>
              <a:xfrm>
                <a:off x="6096000" y="1576934"/>
                <a:ext cx="5331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Return(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: the total discounted reward from time-step t. 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9E301-BB63-0CFA-31DD-AB264D052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76934"/>
                <a:ext cx="5331484" cy="307777"/>
              </a:xfrm>
              <a:prstGeom prst="rect">
                <a:avLst/>
              </a:prstGeom>
              <a:blipFill>
                <a:blip r:embed="rId4"/>
                <a:stretch>
                  <a:fillRect l="-34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FB0F5C59-DFC8-357D-21FB-5CD490CFC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89472"/>
            <a:ext cx="4881658" cy="7839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E3185E-C816-04E5-42CB-58E39EF4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972421"/>
            <a:ext cx="4881658" cy="12415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CFFCEF-37A4-95BD-CD9A-6955917A3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656" y="4052903"/>
            <a:ext cx="6220002" cy="250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2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2.MDP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Bellman Equation for MRPs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47E6EE-DE23-C043-1B29-92576A11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12104"/>
            <a:ext cx="4546159" cy="2801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DCA69D-D324-0D77-6219-551282B1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58" y="4010109"/>
            <a:ext cx="2879149" cy="2244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5C96AF-8EA4-40BD-BA9E-19C1312A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673" y="1365915"/>
            <a:ext cx="4659323" cy="23952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95A9D4-6699-4817-97B1-82A9DE110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530" y="3827597"/>
            <a:ext cx="3600953" cy="15146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B9FB6D-164F-F00C-3B05-1122F92E3686}"/>
              </a:ext>
            </a:extLst>
          </p:cNvPr>
          <p:cNvSpPr/>
          <p:nvPr/>
        </p:nvSpPr>
        <p:spPr>
          <a:xfrm>
            <a:off x="7047781" y="4787660"/>
            <a:ext cx="2216989" cy="474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2.MDP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Markov Decision Process: state</a:t>
            </a:r>
            <a:r>
              <a:rPr lang="ko-KR" altLang="en-US" sz="1600" dirty="0"/>
              <a:t>가 아닌 </a:t>
            </a:r>
            <a:r>
              <a:rPr lang="en-US" altLang="ko-KR" sz="1600" dirty="0"/>
              <a:t>action</a:t>
            </a:r>
            <a:r>
              <a:rPr lang="ko-KR" altLang="en-US" sz="1600" dirty="0"/>
              <a:t>에서 </a:t>
            </a:r>
            <a:r>
              <a:rPr lang="en-US" altLang="ko-KR" sz="1600" dirty="0"/>
              <a:t>reward</a:t>
            </a:r>
            <a:r>
              <a:rPr lang="ko-KR" altLang="en-US" sz="1600" dirty="0"/>
              <a:t>를 받음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Environment</a:t>
            </a:r>
            <a:r>
              <a:rPr lang="ko-KR" altLang="en-US" sz="1600" dirty="0"/>
              <a:t>의 모든 </a:t>
            </a:r>
            <a:r>
              <a:rPr lang="en-US" altLang="ko-KR" sz="1600" dirty="0"/>
              <a:t>state</a:t>
            </a:r>
            <a:r>
              <a:rPr lang="ko-KR" altLang="en-US" sz="1600" dirty="0"/>
              <a:t>가 </a:t>
            </a:r>
            <a:r>
              <a:rPr lang="en-US" altLang="ko-KR" sz="1600" dirty="0"/>
              <a:t>Markov</a:t>
            </a:r>
            <a:r>
              <a:rPr lang="ko-KR" altLang="en-US" sz="1600" dirty="0"/>
              <a:t>하다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CEA550-B784-8901-A23D-16E5EEBD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796447"/>
            <a:ext cx="5935333" cy="23511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40DEA8-74C9-AC82-E02D-900C369B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10" y="1502432"/>
            <a:ext cx="4633414" cy="352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7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2.MDP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2400417"/>
            <a:ext cx="8298971" cy="704496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주어진 상태</a:t>
            </a:r>
            <a:r>
              <a:rPr lang="en-US" altLang="ko-KR" sz="1600" dirty="0"/>
              <a:t> s</a:t>
            </a:r>
            <a:r>
              <a:rPr lang="ko-KR" altLang="en-US" sz="1600" dirty="0"/>
              <a:t>에서 특정 행동 </a:t>
            </a:r>
            <a:r>
              <a:rPr lang="en-US" altLang="ko-KR" sz="1600" dirty="0"/>
              <a:t>a</a:t>
            </a:r>
            <a:r>
              <a:rPr lang="ko-KR" altLang="en-US" sz="1600" dirty="0"/>
              <a:t>가 선택될 확률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381FB0-29DE-D258-1E43-102D0742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292281"/>
            <a:ext cx="4304941" cy="11081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B38B43-B8E3-2B05-2B16-2E4B2A602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9" y="2909405"/>
            <a:ext cx="3029373" cy="1686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965DC-8C3D-919E-EC97-F98A8E8B22B7}"/>
              </a:ext>
            </a:extLst>
          </p:cNvPr>
          <p:cNvSpPr txBox="1"/>
          <p:nvPr/>
        </p:nvSpPr>
        <p:spPr>
          <a:xfrm>
            <a:off x="3561557" y="3673085"/>
            <a:ext cx="2957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주어진 상태 </a:t>
            </a:r>
            <a:r>
              <a:rPr lang="en-US" altLang="ko-KR" sz="1200" dirty="0"/>
              <a:t>s</a:t>
            </a:r>
            <a:r>
              <a:rPr lang="ko-KR" altLang="en-US" sz="1200" dirty="0"/>
              <a:t>에서 정책 </a:t>
            </a:r>
            <a:r>
              <a:rPr lang="en-US" altLang="ko-KR" sz="1200" dirty="0"/>
              <a:t>π</a:t>
            </a:r>
            <a:r>
              <a:rPr lang="ko-KR" altLang="en-US" sz="1200" dirty="0"/>
              <a:t>에 따라 행동을 선택했을 때 얻을 수 있는 기대 보상을 계산한 값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770C3-8D74-0534-1FF0-24A97D975B21}"/>
              </a:ext>
            </a:extLst>
          </p:cNvPr>
          <p:cNvSpPr txBox="1"/>
          <p:nvPr/>
        </p:nvSpPr>
        <p:spPr>
          <a:xfrm>
            <a:off x="3561557" y="3018452"/>
            <a:ext cx="3029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주어진 상태 </a:t>
            </a:r>
            <a:r>
              <a:rPr lang="en-US" altLang="ko-KR" sz="1200" dirty="0"/>
              <a:t>s</a:t>
            </a:r>
            <a:r>
              <a:rPr lang="ko-KR" altLang="en-US" sz="1200" dirty="0"/>
              <a:t>에서 정책 </a:t>
            </a:r>
            <a:r>
              <a:rPr lang="en-US" altLang="ko-KR" sz="1200" dirty="0"/>
              <a:t>π</a:t>
            </a:r>
            <a:r>
              <a:rPr lang="ko-KR" altLang="en-US" sz="1200" dirty="0"/>
              <a:t>에 따라 행동을 선택하고</a:t>
            </a:r>
            <a:r>
              <a:rPr lang="en-US" altLang="ko-KR" sz="1200" dirty="0"/>
              <a:t>, </a:t>
            </a:r>
            <a:r>
              <a:rPr lang="ko-KR" altLang="en-US" sz="1200" dirty="0"/>
              <a:t>그 행동에 따라 상태 </a:t>
            </a:r>
            <a:r>
              <a:rPr lang="en-US" altLang="ko-KR" sz="1200" dirty="0"/>
              <a:t>s′</a:t>
            </a:r>
            <a:r>
              <a:rPr lang="ko-KR" altLang="en-US" sz="1200" dirty="0"/>
              <a:t>로 전이될 확률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E7A7B8-C124-D56F-7642-3F2396B60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4551836"/>
            <a:ext cx="5734050" cy="15085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188B70-8B69-1204-204A-0DF8B5B1E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048" y="1348034"/>
            <a:ext cx="6090468" cy="15472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F4A09E-BC37-A7E1-567C-3EF42EFFAD8A}"/>
              </a:ext>
            </a:extLst>
          </p:cNvPr>
          <p:cNvSpPr txBox="1"/>
          <p:nvPr/>
        </p:nvSpPr>
        <p:spPr>
          <a:xfrm>
            <a:off x="7552459" y="2909405"/>
            <a:ext cx="4380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특정 상태 </a:t>
            </a:r>
            <a:r>
              <a:rPr lang="en-US" altLang="ko-KR" sz="1200" dirty="0"/>
              <a:t>s</a:t>
            </a:r>
            <a:r>
              <a:rPr lang="ko-KR" altLang="en-US" sz="1200" dirty="0"/>
              <a:t>에서 특정 행동 </a:t>
            </a:r>
            <a:r>
              <a:rPr lang="en-US" altLang="ko-KR" sz="1200" dirty="0"/>
              <a:t>a</a:t>
            </a:r>
            <a:r>
              <a:rPr lang="ko-KR" altLang="en-US" sz="1200" dirty="0"/>
              <a:t>를 선택했을 때</a:t>
            </a:r>
            <a:r>
              <a:rPr lang="en-US" altLang="ko-KR" sz="1200" dirty="0"/>
              <a:t>, </a:t>
            </a:r>
            <a:r>
              <a:rPr lang="ko-KR" altLang="en-US" sz="1200" dirty="0"/>
              <a:t>정책 </a:t>
            </a:r>
            <a:r>
              <a:rPr lang="en-US" altLang="ko-KR" sz="1200" dirty="0"/>
              <a:t>π</a:t>
            </a:r>
            <a:r>
              <a:rPr lang="ko-KR" altLang="en-US" sz="1200" dirty="0"/>
              <a:t>를 계속해서 따랐을 경우 에이전트가 앞으로 받을 것으로 기대되는 보상의 총합의 </a:t>
            </a:r>
            <a:r>
              <a:rPr lang="ko-KR" altLang="en-US" sz="1200" dirty="0" err="1"/>
              <a:t>기대값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3CCF5-EBE8-B739-798F-AC78C7254587}"/>
              </a:ext>
            </a:extLst>
          </p:cNvPr>
          <p:cNvSpPr txBox="1"/>
          <p:nvPr/>
        </p:nvSpPr>
        <p:spPr>
          <a:xfrm>
            <a:off x="4666891" y="5414090"/>
            <a:ext cx="248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상태 </a:t>
            </a:r>
            <a:r>
              <a:rPr lang="en-US" altLang="ko-KR" sz="1200" dirty="0"/>
              <a:t>s</a:t>
            </a:r>
            <a:r>
              <a:rPr lang="ko-KR" altLang="en-US" sz="1200" dirty="0"/>
              <a:t>에서 시작하여 정책 </a:t>
            </a:r>
            <a:r>
              <a:rPr lang="en-US" altLang="ko-KR" sz="1200" dirty="0"/>
              <a:t>π</a:t>
            </a:r>
            <a:r>
              <a:rPr lang="ko-KR" altLang="en-US" sz="1200" dirty="0"/>
              <a:t>를 따랐을 때</a:t>
            </a:r>
            <a:r>
              <a:rPr lang="en-US" altLang="ko-KR" sz="1200" dirty="0"/>
              <a:t>, </a:t>
            </a:r>
            <a:r>
              <a:rPr lang="ko-KR" altLang="en-US" sz="1200" dirty="0"/>
              <a:t>앞으로 받을 것으로 기대되는 보상의 총합 </a:t>
            </a:r>
            <a:r>
              <a:rPr lang="en-US" altLang="ko-KR" sz="1200" dirty="0"/>
              <a:t>Gt​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기대값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747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2.MDP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AEB3CE4-8F3C-B71D-444D-53079EA75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695" y="1144246"/>
            <a:ext cx="5164309" cy="474783"/>
          </a:xfrm>
        </p:spPr>
        <p:txBody>
          <a:bodyPr>
            <a:normAutofit/>
          </a:bodyPr>
          <a:lstStyle/>
          <a:p>
            <a:r>
              <a:rPr lang="en-US" altLang="ko-KR" dirty="0"/>
              <a:t>The optimal  value function: </a:t>
            </a:r>
            <a:r>
              <a:rPr lang="ko-KR" altLang="en-US" dirty="0"/>
              <a:t>여러 개의 </a:t>
            </a:r>
            <a:r>
              <a:rPr lang="en-US" altLang="ko-KR" dirty="0"/>
              <a:t>v</a:t>
            </a:r>
            <a:r>
              <a:rPr lang="ko-KR" altLang="en-US" dirty="0"/>
              <a:t>와 </a:t>
            </a:r>
            <a:r>
              <a:rPr lang="en-US" altLang="ko-KR" dirty="0"/>
              <a:t>q </a:t>
            </a:r>
            <a:r>
              <a:rPr lang="ko-KR" altLang="en-US" dirty="0"/>
              <a:t>중에서 가장 좋은 것을 고르는 것 이걸 찾는 것이 </a:t>
            </a:r>
            <a:r>
              <a:rPr lang="en-US" altLang="ko-KR" dirty="0"/>
              <a:t>MDP</a:t>
            </a:r>
            <a:r>
              <a:rPr lang="ko-KR" altLang="en-US" dirty="0"/>
              <a:t>를 푸는 것임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E34C18-D862-57A6-7931-F9D6C68D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5" y="1619030"/>
            <a:ext cx="4500143" cy="19695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D2D444-698E-6CFF-AA7C-980C9653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5" y="4068894"/>
            <a:ext cx="3839111" cy="695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7A13B3-76D5-36D6-FE12-069EDCCFB736}"/>
              </a:ext>
            </a:extLst>
          </p:cNvPr>
          <p:cNvSpPr txBox="1"/>
          <p:nvPr/>
        </p:nvSpPr>
        <p:spPr>
          <a:xfrm>
            <a:off x="276045" y="3761117"/>
            <a:ext cx="558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Optimal policy: </a:t>
            </a:r>
            <a:r>
              <a:rPr lang="ko-KR" altLang="en-US" sz="1400" dirty="0"/>
              <a:t>모든 경우</a:t>
            </a:r>
            <a:r>
              <a:rPr lang="en-US" altLang="ko-KR" sz="1400" dirty="0"/>
              <a:t>(s)</a:t>
            </a:r>
            <a:r>
              <a:rPr lang="ko-KR" altLang="en-US" sz="1400" dirty="0"/>
              <a:t>에서 </a:t>
            </a:r>
            <a:r>
              <a:rPr lang="en-US" altLang="ko-KR" sz="1400" dirty="0"/>
              <a:t>v</a:t>
            </a:r>
            <a:r>
              <a:rPr lang="ko-KR" altLang="en-US" sz="1400" dirty="0"/>
              <a:t>가 더 크면 더 좋은 </a:t>
            </a:r>
            <a:r>
              <a:rPr lang="en-US" altLang="ko-KR" sz="1400" dirty="0"/>
              <a:t>policy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312156-6DCC-99BF-0F59-F8245E3A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5" y="4607222"/>
            <a:ext cx="5664641" cy="19311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26715F-0305-02ED-4CC7-79ACCE6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278" y="230814"/>
            <a:ext cx="3202837" cy="16350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2E93FF5-65C0-EDD4-138B-917CC91FF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162" y="2034904"/>
            <a:ext cx="2692239" cy="18728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CBB97F9-4BE0-E970-B49F-30A59583C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065" y="3915005"/>
            <a:ext cx="2197562" cy="196955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EFECC0-4211-FC06-DCD8-9F694D4E8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066" y="4113313"/>
            <a:ext cx="2386346" cy="17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Dynamic Programming: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큰문제를 작은 문제 여러 개로 분할해서 품</a:t>
            </a:r>
            <a:endParaRPr lang="en-US" altLang="ko-KR" sz="1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조건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분할이 가능해야 함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작은 문제가 다른 작은 문제에 사용되어야 함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A9632-D5AB-7193-4DAB-34AC7F85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854681"/>
            <a:ext cx="5400495" cy="27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Iterative Policy Evaluation</a:t>
            </a:r>
            <a:endParaRPr lang="en-US" altLang="ko-KR" sz="1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82A74C-E40A-B3BC-0492-11894C21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3" y="1926561"/>
            <a:ext cx="4601482" cy="3623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176090-265F-DD50-CD0D-AFF2D3A0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403" y="1642316"/>
            <a:ext cx="5963482" cy="209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CE1C9C-8058-5FE9-823D-06454EA0C0AB}"/>
              </a:ext>
            </a:extLst>
          </p:cNvPr>
          <p:cNvSpPr txBox="1"/>
          <p:nvPr/>
        </p:nvSpPr>
        <p:spPr>
          <a:xfrm>
            <a:off x="5589917" y="3942272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추정하고 가장 </a:t>
            </a:r>
            <a:r>
              <a:rPr lang="ko-KR" altLang="en-US" dirty="0" err="1"/>
              <a:t>좋은것만</a:t>
            </a:r>
            <a:r>
              <a:rPr lang="ko-KR" altLang="en-US" dirty="0"/>
              <a:t> 고르는 것을 반복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EBE050-38C1-607C-5EFE-6E9E3657F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403" y="5025707"/>
            <a:ext cx="4220164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8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Deterministic Value Iteration</a:t>
            </a:r>
            <a:endParaRPr lang="en-US" altLang="ko-KR" sz="1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F0A4F3-4732-1DDF-F8FF-44A4E07F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1647577"/>
            <a:ext cx="4753514" cy="2211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045B59-DCA1-90FB-0AD5-54ECA4BA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7" y="3591715"/>
            <a:ext cx="4669381" cy="23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5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Synchronous Dynamic Programming Algorithms </a:t>
            </a:r>
            <a:endParaRPr lang="en-US" altLang="ko-KR" sz="1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394277-B475-C770-4DFD-D1F9505D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854680"/>
            <a:ext cx="7697274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Reinforcement Learning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696518"/>
            <a:ext cx="3914775" cy="4557633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altLang="ko-KR" dirty="0"/>
              <a:t>Intro RL</a:t>
            </a:r>
          </a:p>
          <a:p>
            <a:pPr marL="228600" indent="-228600">
              <a:buAutoNum type="arabicPeriod"/>
            </a:pPr>
            <a:r>
              <a:rPr lang="en-US" altLang="ko-KR" dirty="0"/>
              <a:t>MDP</a:t>
            </a:r>
          </a:p>
          <a:p>
            <a:pPr marL="228600" indent="-228600">
              <a:buAutoNum type="arabicPeriod"/>
            </a:pPr>
            <a:r>
              <a:rPr lang="en-US" altLang="ko-KR" dirty="0"/>
              <a:t>DP</a:t>
            </a:r>
          </a:p>
          <a:p>
            <a:pPr marL="228600" indent="-228600">
              <a:buAutoNum type="arabicPeriod"/>
            </a:pPr>
            <a:r>
              <a:rPr lang="en-US" altLang="ko-KR" dirty="0"/>
              <a:t>MC-TD</a:t>
            </a:r>
          </a:p>
          <a:p>
            <a:pPr marL="228600" indent="-228600">
              <a:buAutoNum type="arabicPeriod"/>
            </a:pPr>
            <a:r>
              <a:rPr lang="en-US" altLang="ko-KR" dirty="0"/>
              <a:t>Control</a:t>
            </a:r>
          </a:p>
          <a:p>
            <a:pPr marL="228600" indent="-228600">
              <a:buAutoNum type="arabicPeriod"/>
            </a:pPr>
            <a:r>
              <a:rPr lang="en-US" altLang="ko-KR" dirty="0"/>
              <a:t>FA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Pg</a:t>
            </a:r>
          </a:p>
          <a:p>
            <a:pPr marL="228600" indent="-228600">
              <a:buAutoNum type="arabicPeriod"/>
            </a:pPr>
            <a:r>
              <a:rPr lang="en-US" altLang="ko-KR" dirty="0"/>
              <a:t>Dyna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Xx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Games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87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In-Place Dynamic Programming</a:t>
            </a:r>
            <a:endParaRPr lang="en-US" altLang="ko-KR" sz="1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D9D4C4-5EAE-50EC-4D52-69C4517B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02432"/>
            <a:ext cx="5062856" cy="31093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9CDC6F-19A7-9233-7193-2D579ED37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641415"/>
            <a:ext cx="5062856" cy="206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92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3.DP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150184"/>
            <a:ext cx="8298971" cy="70449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Sample Backups </a:t>
            </a:r>
            <a:endParaRPr lang="en-US" altLang="ko-KR" sz="1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3B2ED8-AFC3-5CAF-6CA9-A3A96AB5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1" y="1502432"/>
            <a:ext cx="6743635" cy="36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40985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dirty="0"/>
              <a:t>Monte-Carlo Reinforcement Learning : </a:t>
            </a:r>
            <a:r>
              <a:rPr lang="ko-KR" altLang="en-US" dirty="0"/>
              <a:t>모든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ko-KR" altLang="en-US" dirty="0" err="1"/>
              <a:t>방문해야함</a:t>
            </a:r>
            <a:r>
              <a:rPr lang="en-US" altLang="ko-KR" dirty="0"/>
              <a:t>.</a:t>
            </a:r>
            <a:r>
              <a:rPr lang="ko-KR" altLang="en-US" dirty="0"/>
              <a:t> 카운터를 통해 평가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B6B9E4-04EE-D041-C50C-9C5DC9B1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38" y="1566322"/>
            <a:ext cx="3172125" cy="1780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519D2A-4A68-ED83-4987-075BD01D3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35" y="1648645"/>
            <a:ext cx="2981327" cy="1780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47001C-B59F-B5EE-DC87-9E86ED5948B2}"/>
              </a:ext>
            </a:extLst>
          </p:cNvPr>
          <p:cNvSpPr txBox="1"/>
          <p:nvPr/>
        </p:nvSpPr>
        <p:spPr>
          <a:xfrm>
            <a:off x="155275" y="3429000"/>
            <a:ext cx="356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도착할 때만 카운터를 올림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96614-6CC3-4051-4B62-364636E6FDEE}"/>
              </a:ext>
            </a:extLst>
          </p:cNvPr>
          <p:cNvSpPr txBox="1"/>
          <p:nvPr/>
        </p:nvSpPr>
        <p:spPr>
          <a:xfrm>
            <a:off x="3779834" y="3513494"/>
            <a:ext cx="331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도착 할 때마다 카운터를 올림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A69D5F-4A90-83FF-E56E-2FD98ADC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815" y="1240985"/>
            <a:ext cx="4134595" cy="27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69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1433C-9ECE-3755-D834-F06F9BE7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8" y="3322427"/>
            <a:ext cx="3592171" cy="2617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87DA9C-5DAC-AE94-CA8C-7AE93422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57" y="1563417"/>
            <a:ext cx="2753109" cy="476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2E6E9-8E18-E661-9E8B-94FAC375D8FC}"/>
              </a:ext>
            </a:extLst>
          </p:cNvPr>
          <p:cNvSpPr txBox="1"/>
          <p:nvPr/>
        </p:nvSpPr>
        <p:spPr>
          <a:xfrm>
            <a:off x="237957" y="2122098"/>
            <a:ext cx="290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평균을 마지막에 </a:t>
            </a:r>
            <a:r>
              <a:rPr lang="ko-KR" altLang="en-US" dirty="0" err="1"/>
              <a:t>구하는게</a:t>
            </a:r>
            <a:r>
              <a:rPr lang="ko-KR" altLang="en-US" dirty="0"/>
              <a:t> 아니라 각 과정마다 조금씩 계산해서 정보 저장 부담을 </a:t>
            </a:r>
            <a:r>
              <a:rPr lang="ko-KR" altLang="en-US" dirty="0" err="1"/>
              <a:t>줄여줌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309095-629F-65C0-74F3-1A4E6571F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361" y="2039733"/>
            <a:ext cx="5177852" cy="2989937"/>
          </a:xfrm>
          <a:prstGeom prst="rect">
            <a:avLst/>
          </a:prstGeom>
        </p:spPr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7DA8C56-14AD-F7C3-FF3A-663D5C9A0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F68568-B711-7DE6-86E9-F310BEB9B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361" y="1683887"/>
            <a:ext cx="5087060" cy="438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191B26-FCC8-3514-4C7F-CC2EF90B8F61}"/>
              </a:ext>
            </a:extLst>
          </p:cNvPr>
          <p:cNvSpPr txBox="1"/>
          <p:nvPr/>
        </p:nvSpPr>
        <p:spPr>
          <a:xfrm>
            <a:off x="5469147" y="5174113"/>
            <a:ext cx="474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알파를 넣으면 예전 값을 점점 까먹음</a:t>
            </a:r>
          </a:p>
        </p:txBody>
      </p:sp>
    </p:spTree>
    <p:extLst>
      <p:ext uri="{BB962C8B-B14F-4D97-AF65-F5344CB8AC3E}">
        <p14:creationId xmlns:p14="http://schemas.microsoft.com/office/powerpoint/2010/main" val="80964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40985"/>
            <a:ext cx="6884239" cy="900033"/>
          </a:xfrm>
        </p:spPr>
        <p:txBody>
          <a:bodyPr>
            <a:normAutofit fontScale="92500"/>
          </a:bodyPr>
          <a:lstStyle/>
          <a:p>
            <a:r>
              <a:rPr lang="en-US" altLang="ko-KR" sz="2400" dirty="0"/>
              <a:t>Temporal-Difference Learning: </a:t>
            </a:r>
            <a:r>
              <a:rPr lang="ko-KR" altLang="en-US" sz="2400" dirty="0"/>
              <a:t>에피소드가 끝나지 않아도 업데이트 가능</a:t>
            </a:r>
            <a:r>
              <a:rPr lang="en-US" altLang="ko-KR" sz="2400" dirty="0"/>
              <a:t>. </a:t>
            </a:r>
            <a:r>
              <a:rPr lang="ko-KR" altLang="en-US" sz="2400" dirty="0"/>
              <a:t>한 스텝을 더 가서 </a:t>
            </a:r>
            <a:r>
              <a:rPr lang="ko-KR" altLang="en-US" sz="2400" dirty="0" err="1"/>
              <a:t>예측하는것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D7389-B5D2-03B9-75E5-E63215FE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78" y="2141018"/>
            <a:ext cx="5775922" cy="31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83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40985"/>
            <a:ext cx="8695786" cy="90003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MC vs. TD: mc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최종값으로</a:t>
            </a:r>
            <a:r>
              <a:rPr lang="ko-KR" altLang="en-US" sz="2000" dirty="0"/>
              <a:t> 업데이트</a:t>
            </a:r>
            <a:r>
              <a:rPr lang="en-US" altLang="ko-KR" sz="2000" dirty="0"/>
              <a:t>, td</a:t>
            </a:r>
            <a:r>
              <a:rPr lang="ko-KR" altLang="en-US" sz="2000" dirty="0"/>
              <a:t>는 다음스텝으로 업데이트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915F41-42EB-C1FC-6492-A1CEA00E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691001"/>
            <a:ext cx="797353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0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40985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Advantages and Disadvantages of MC vs. TD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321A9-0EE3-6DAD-EBC2-6BA99EA8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605034"/>
            <a:ext cx="5831816" cy="2185086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CDF06EA7-FD17-0191-8632-60EABB7EA25A}"/>
              </a:ext>
            </a:extLst>
          </p:cNvPr>
          <p:cNvSpPr txBox="1">
            <a:spLocks/>
          </p:cNvSpPr>
          <p:nvPr/>
        </p:nvSpPr>
        <p:spPr>
          <a:xfrm>
            <a:off x="436712" y="3816950"/>
            <a:ext cx="8819431" cy="900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Bias/Variance Trade-Off: TD</a:t>
            </a:r>
            <a:r>
              <a:rPr lang="ko-KR" altLang="en-US" sz="2000" dirty="0"/>
              <a:t>는 다음 </a:t>
            </a:r>
            <a:r>
              <a:rPr lang="ko-KR" altLang="en-US" sz="2000" dirty="0" err="1"/>
              <a:t>스템을</a:t>
            </a:r>
            <a:r>
              <a:rPr lang="ko-KR" altLang="en-US" sz="2000" dirty="0"/>
              <a:t> 추측하기 때문에 편향될 수 있음</a:t>
            </a:r>
            <a:endParaRPr lang="en-US" altLang="ko-KR" sz="2000" dirty="0"/>
          </a:p>
          <a:p>
            <a:r>
              <a:rPr lang="en-US" altLang="ko-KR" sz="1400" dirty="0"/>
              <a:t>TD</a:t>
            </a:r>
            <a:r>
              <a:rPr lang="ko-KR" altLang="en-US" sz="1400" dirty="0"/>
              <a:t>는 대신 </a:t>
            </a:r>
            <a:r>
              <a:rPr lang="en-US" altLang="ko-KR" sz="1400" dirty="0"/>
              <a:t>variance</a:t>
            </a:r>
            <a:r>
              <a:rPr lang="ko-KR" altLang="en-US" sz="1400" dirty="0"/>
              <a:t>가 좋음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86C642-3321-4954-1816-69D22EC3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642656"/>
            <a:ext cx="4880471" cy="20175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5C72DB-2B0A-A46A-C076-D93AEFC50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00" y="4407845"/>
            <a:ext cx="4155746" cy="2252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635F85-7C6A-2DA5-FE6C-9A5C9CA75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8204"/>
            <a:ext cx="5063429" cy="11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2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40985"/>
            <a:ext cx="6884239" cy="900033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594FFE-DE2E-342D-0C83-F430B157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240985"/>
            <a:ext cx="5515745" cy="2791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822F1B-E4A8-F585-0C1F-C9FF5429ADE9}"/>
              </a:ext>
            </a:extLst>
          </p:cNvPr>
          <p:cNvSpPr txBox="1"/>
          <p:nvPr/>
        </p:nvSpPr>
        <p:spPr>
          <a:xfrm>
            <a:off x="5934974" y="2679929"/>
            <a:ext cx="37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개 중 하나만 해보기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B7280-975A-A8F2-8F83-8BE07CD5DE34}"/>
              </a:ext>
            </a:extLst>
          </p:cNvPr>
          <p:cNvSpPr txBox="1"/>
          <p:nvPr/>
        </p:nvSpPr>
        <p:spPr>
          <a:xfrm>
            <a:off x="6029864" y="1429099"/>
            <a:ext cx="311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값 예측하기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BF4A57-C958-CBD4-A032-4CEB86A2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94" y="3390861"/>
            <a:ext cx="3925160" cy="32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87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40985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dirty="0"/>
              <a:t>n-Step Prediction: n</a:t>
            </a:r>
            <a:r>
              <a:rPr lang="ko-KR" altLang="en-US" dirty="0"/>
              <a:t>번 가서 예측하는 것 </a:t>
            </a:r>
            <a:r>
              <a:rPr lang="en-US" altLang="ko-KR" dirty="0"/>
              <a:t>n=1</a:t>
            </a:r>
            <a:r>
              <a:rPr lang="ko-KR" altLang="en-US" dirty="0"/>
              <a:t>일 때 </a:t>
            </a:r>
            <a:r>
              <a:rPr lang="en-US" altLang="ko-KR" dirty="0"/>
              <a:t>TD, n</a:t>
            </a:r>
            <a:r>
              <a:rPr lang="ko-KR" altLang="en-US" dirty="0"/>
              <a:t>이 에피소드 전체일 때 </a:t>
            </a:r>
            <a:r>
              <a:rPr lang="en-US" altLang="ko-KR" dirty="0"/>
              <a:t>MC</a:t>
            </a:r>
            <a:r>
              <a:rPr lang="ko-KR" altLang="en-US" dirty="0"/>
              <a:t>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166E8D-3B6A-7420-D8DB-F01D70E5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02" y="1844962"/>
            <a:ext cx="5744798" cy="4262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6D2D0E-307A-10DB-0FC3-8C17C30BF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60" y="1844962"/>
            <a:ext cx="4843123" cy="34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61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40985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dirty="0"/>
              <a:t>Averaging n-Step Returns: n</a:t>
            </a:r>
            <a:r>
              <a:rPr lang="ko-KR" altLang="en-US" dirty="0"/>
              <a:t>번 </a:t>
            </a:r>
            <a:r>
              <a:rPr lang="ko-KR" altLang="en-US" dirty="0" err="1"/>
              <a:t>간거랑</a:t>
            </a:r>
            <a:r>
              <a:rPr lang="ko-KR" altLang="en-US" dirty="0"/>
              <a:t> </a:t>
            </a:r>
            <a:r>
              <a:rPr lang="en-US" altLang="ko-KR" dirty="0"/>
              <a:t>m</a:t>
            </a:r>
            <a:r>
              <a:rPr lang="ko-KR" altLang="en-US" dirty="0"/>
              <a:t>번 간걸 평균내서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D05D0A-20DA-FB7C-6541-D45D9617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854679"/>
            <a:ext cx="6439840" cy="40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Intro_RL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571450"/>
            <a:ext cx="4394727" cy="4557633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강화학습은 지도학습과 다르게 </a:t>
            </a:r>
            <a:r>
              <a:rPr lang="en-US" altLang="ko-KR" dirty="0"/>
              <a:t>reward </a:t>
            </a:r>
            <a:r>
              <a:rPr lang="ko-KR" altLang="en-US" dirty="0"/>
              <a:t>형식 즉 정답이 없음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  <a:r>
              <a:rPr lang="ko-KR" altLang="en-US" dirty="0"/>
              <a:t>는 방향성이며 목적을 이루는 방법이 아님 따라서 사람의 한계를 넘을 수 있음</a:t>
            </a:r>
            <a:r>
              <a:rPr lang="en-US" altLang="ko-KR" dirty="0"/>
              <a:t>(superhuman)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Feedback</a:t>
            </a:r>
            <a:r>
              <a:rPr lang="ko-KR" altLang="en-US" dirty="0"/>
              <a:t>이 즉각적이지 않고 딜레이가 생김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시간에 따른 데이터가 중요함</a:t>
            </a:r>
            <a:r>
              <a:rPr lang="it-IT" altLang="ko-KR" dirty="0"/>
              <a:t>(sequential, non i.i.d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078C59-9831-D36F-9A4F-30BC8CA2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21" y="1571450"/>
            <a:ext cx="488700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42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40985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dirty="0"/>
              <a:t>TD(0)</a:t>
            </a:r>
            <a:r>
              <a:rPr lang="ko-KR" altLang="en-US" dirty="0"/>
              <a:t>부터 </a:t>
            </a:r>
            <a:r>
              <a:rPr lang="en-US" altLang="ko-KR" dirty="0"/>
              <a:t>MC</a:t>
            </a:r>
            <a:r>
              <a:rPr lang="ko-KR" altLang="en-US" dirty="0"/>
              <a:t>까지 다 평균 </a:t>
            </a:r>
            <a:r>
              <a:rPr lang="en-US" altLang="ko-KR" dirty="0"/>
              <a:t>= TD(</a:t>
            </a:r>
            <a:r>
              <a:rPr lang="el-GR" altLang="ko-KR" dirty="0"/>
              <a:t>λ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기하적인 평균을 사용함</a:t>
            </a:r>
            <a:r>
              <a:rPr lang="en-US" altLang="ko-KR" dirty="0"/>
              <a:t>(</a:t>
            </a:r>
            <a:r>
              <a:rPr lang="ko-KR" altLang="en-US" dirty="0"/>
              <a:t>무한급수를 다 더하면 </a:t>
            </a:r>
            <a:r>
              <a:rPr lang="en-US" altLang="ko-KR" dirty="0"/>
              <a:t>1</a:t>
            </a:r>
            <a:r>
              <a:rPr lang="ko-KR" altLang="en-US" dirty="0"/>
              <a:t>임</a:t>
            </a:r>
            <a:endParaRPr lang="en-US" altLang="ko-KR" dirty="0"/>
          </a:p>
          <a:p>
            <a:r>
              <a:rPr lang="ko-KR" altLang="en-US" dirty="0"/>
              <a:t>끝나야 업데이트 가능함 </a:t>
            </a:r>
            <a:r>
              <a:rPr lang="en-US" altLang="ko-KR" dirty="0"/>
              <a:t>MC</a:t>
            </a:r>
            <a:r>
              <a:rPr lang="ko-KR" altLang="en-US" dirty="0"/>
              <a:t>와 </a:t>
            </a:r>
            <a:r>
              <a:rPr lang="ko-KR" altLang="en-US" dirty="0" err="1"/>
              <a:t>비슷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774414-D042-D418-06B7-A74961B4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90" y="2141018"/>
            <a:ext cx="6734599" cy="42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73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MC-TD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600" dirty="0"/>
              <a:t>Backward View TD(</a:t>
            </a:r>
            <a:r>
              <a:rPr lang="el-GR" altLang="ko-KR" sz="1600" dirty="0"/>
              <a:t>λ)</a:t>
            </a:r>
            <a:r>
              <a:rPr lang="en-US" altLang="ko-KR" sz="1600" dirty="0"/>
              <a:t>: </a:t>
            </a:r>
            <a:r>
              <a:rPr lang="ko-KR" altLang="en-US" sz="1600" dirty="0"/>
              <a:t>중간에 업데이트 가능 </a:t>
            </a:r>
            <a:r>
              <a:rPr lang="en-US" altLang="ko-KR" sz="1600" dirty="0"/>
              <a:t>TD(0)</a:t>
            </a:r>
            <a:r>
              <a:rPr lang="ko-KR" altLang="en-US" sz="1600" dirty="0"/>
              <a:t>와 </a:t>
            </a:r>
            <a:r>
              <a:rPr lang="en-US" altLang="ko-KR" sz="1600" dirty="0"/>
              <a:t>MC</a:t>
            </a:r>
            <a:r>
              <a:rPr lang="ko-KR" altLang="en-US" sz="1600" dirty="0"/>
              <a:t>의 장점 합치기</a:t>
            </a:r>
            <a:endParaRPr lang="en-US" altLang="ko-KR" sz="1600" dirty="0"/>
          </a:p>
          <a:p>
            <a:r>
              <a:rPr lang="ko-KR" altLang="en-US" sz="1600" dirty="0"/>
              <a:t>수학적으로 </a:t>
            </a:r>
            <a:r>
              <a:rPr lang="en-US" altLang="ko-KR" sz="1600" dirty="0"/>
              <a:t>forward</a:t>
            </a:r>
            <a:r>
              <a:rPr lang="ko-KR" altLang="en-US" sz="1600" dirty="0"/>
              <a:t>랑 똑같음 결국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17E3FE-3F00-A0E8-8D3F-B4D675D3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5" y="2281243"/>
            <a:ext cx="6132549" cy="4014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CB146C-7736-BFAD-C4F5-0E09A10E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22" y="197233"/>
            <a:ext cx="4248018" cy="3140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DF2D9D-1802-D907-B181-7B67F69D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922" y="1621989"/>
            <a:ext cx="4262864" cy="2241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015599-EB9D-EC34-7322-C4739B239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772" y="3829323"/>
            <a:ext cx="4694717" cy="26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78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072BAA-CCD6-F554-EDA8-9464D5A4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171973"/>
            <a:ext cx="5582429" cy="17814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FA00CA-5936-7F15-6440-E457EAFE7A67}"/>
              </a:ext>
            </a:extLst>
          </p:cNvPr>
          <p:cNvSpPr txBox="1"/>
          <p:nvPr/>
        </p:nvSpPr>
        <p:spPr>
          <a:xfrm>
            <a:off x="6030643" y="1702674"/>
            <a:ext cx="39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</a:t>
            </a:r>
            <a:r>
              <a:rPr lang="ko-KR" altLang="en-US" dirty="0" err="1"/>
              <a:t>폴리시</a:t>
            </a:r>
            <a:r>
              <a:rPr lang="en-US" altLang="ko-KR" dirty="0"/>
              <a:t>=</a:t>
            </a:r>
            <a:r>
              <a:rPr lang="ko-KR" altLang="en-US" dirty="0"/>
              <a:t>경험을 쌓는 </a:t>
            </a:r>
            <a:r>
              <a:rPr lang="ko-KR" altLang="en-US" dirty="0" err="1"/>
              <a:t>폴리시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FCB8C-5111-6D9E-45E9-32A963351450}"/>
              </a:ext>
            </a:extLst>
          </p:cNvPr>
          <p:cNvSpPr txBox="1"/>
          <p:nvPr/>
        </p:nvSpPr>
        <p:spPr>
          <a:xfrm>
            <a:off x="6030643" y="2584065"/>
            <a:ext cx="39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</a:t>
            </a:r>
            <a:r>
              <a:rPr lang="ko-KR" altLang="en-US" dirty="0" err="1"/>
              <a:t>폴리시</a:t>
            </a:r>
            <a:r>
              <a:rPr lang="en-US" altLang="ko-KR" dirty="0"/>
              <a:t>=!</a:t>
            </a:r>
            <a:r>
              <a:rPr lang="ko-KR" altLang="en-US" dirty="0"/>
              <a:t>경험을 쌓는 </a:t>
            </a:r>
            <a:r>
              <a:rPr lang="ko-KR" altLang="en-US" dirty="0" err="1"/>
              <a:t>폴리시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13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1600" dirty="0"/>
              <a:t> model free</a:t>
            </a:r>
            <a:r>
              <a:rPr lang="ko-KR" altLang="en-US" sz="1600" dirty="0"/>
              <a:t>라 </a:t>
            </a:r>
            <a:r>
              <a:rPr lang="en-US" altLang="ko-KR" sz="1600" dirty="0"/>
              <a:t>state</a:t>
            </a:r>
            <a:r>
              <a:rPr lang="ko-KR" altLang="en-US" sz="1600" dirty="0"/>
              <a:t>를 모름 따라서 </a:t>
            </a:r>
            <a:r>
              <a:rPr lang="en-US" altLang="ko-KR" sz="1600" dirty="0"/>
              <a:t>evaluation</a:t>
            </a:r>
            <a:r>
              <a:rPr lang="ko-KR" altLang="en-US" sz="1600" dirty="0"/>
              <a:t>에서 </a:t>
            </a:r>
            <a:r>
              <a:rPr lang="en-US" altLang="ko-KR" sz="1600" dirty="0"/>
              <a:t>q</a:t>
            </a:r>
            <a:r>
              <a:rPr lang="ko-KR" altLang="en-US" sz="1600" dirty="0"/>
              <a:t>로 평가함</a:t>
            </a:r>
            <a:endParaRPr lang="en-US" altLang="ko-KR" sz="1600" dirty="0"/>
          </a:p>
          <a:p>
            <a:r>
              <a:rPr lang="en-US" altLang="ko-KR" sz="1600" dirty="0"/>
              <a:t>Improvement</a:t>
            </a:r>
            <a:r>
              <a:rPr lang="ko-KR" altLang="en-US" sz="1600" dirty="0"/>
              <a:t>에서 </a:t>
            </a:r>
            <a:r>
              <a:rPr lang="en-US" altLang="ko-KR" sz="1600" dirty="0"/>
              <a:t>greedy</a:t>
            </a:r>
            <a:r>
              <a:rPr lang="ko-KR" altLang="en-US" sz="1600" dirty="0"/>
              <a:t>하게 하면 가보지 않은 곳이 생길 수 있음</a:t>
            </a:r>
            <a:endParaRPr lang="en-US" altLang="ko-KR" sz="1600" dirty="0"/>
          </a:p>
          <a:p>
            <a:r>
              <a:rPr lang="ko-KR" altLang="en-US" sz="1600" dirty="0"/>
              <a:t>왼쪽문을 더 가면 더 좋은 결과가 있을 수도 있지만 당장 </a:t>
            </a:r>
            <a:r>
              <a:rPr lang="en-US" altLang="ko-KR" sz="1600" dirty="0"/>
              <a:t>greedy</a:t>
            </a:r>
            <a:r>
              <a:rPr lang="ko-KR" altLang="en-US" sz="1600" dirty="0"/>
              <a:t>하게 행동하면 알 수가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AB97D6-A156-8D3B-9905-371B9F17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4" y="2072006"/>
            <a:ext cx="700185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5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A8931A4-88BA-96DD-5330-001793125B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1" y="1075417"/>
            <a:ext cx="5900826" cy="943164"/>
          </a:xfrm>
        </p:spPr>
        <p:txBody>
          <a:bodyPr>
            <a:normAutofit/>
          </a:bodyPr>
          <a:lstStyle/>
          <a:p>
            <a:r>
              <a:rPr lang="ko-KR" altLang="en-US" dirty="0"/>
              <a:t>입실론의 확률로 최고의 </a:t>
            </a:r>
            <a:r>
              <a:rPr lang="en-US" altLang="ko-KR" dirty="0"/>
              <a:t>reward</a:t>
            </a:r>
            <a:r>
              <a:rPr lang="ko-KR" altLang="en-US" dirty="0"/>
              <a:t>가 아닌 행동을 함 탐색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1-</a:t>
            </a:r>
            <a:r>
              <a:rPr lang="ko-KR" altLang="en-US" dirty="0"/>
              <a:t>입실론의 확률로 최고의 </a:t>
            </a:r>
            <a:r>
              <a:rPr lang="en-US" altLang="ko-KR" dirty="0"/>
              <a:t>reward</a:t>
            </a:r>
            <a:r>
              <a:rPr lang="ko-KR" altLang="en-US" dirty="0"/>
              <a:t>로 행동함 따라서 최고의 결과를 얻을 수 있음 따라서 최고의 결과로 수렴가능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3C5974-E378-424D-8BEC-9AD016B1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32746"/>
            <a:ext cx="6030167" cy="34104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6EA8E4-FDFA-92FF-DB75-28B7D69B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08" y="2232746"/>
            <a:ext cx="4250154" cy="281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6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 </a:t>
            </a:r>
            <a:r>
              <a:rPr lang="ko-KR" altLang="en-US" sz="1600" dirty="0"/>
              <a:t>한번의 에피소드가 </a:t>
            </a:r>
            <a:r>
              <a:rPr lang="ko-KR" altLang="en-US" sz="1600" dirty="0" err="1"/>
              <a:t>끝날때마다</a:t>
            </a:r>
            <a:r>
              <a:rPr lang="ko-KR" altLang="en-US" sz="1600" dirty="0"/>
              <a:t> 계속 </a:t>
            </a:r>
            <a:r>
              <a:rPr lang="en-US" altLang="ko-KR" sz="1600" dirty="0"/>
              <a:t>improvement</a:t>
            </a:r>
            <a:r>
              <a:rPr lang="ko-KR" altLang="en-US" sz="1600" dirty="0"/>
              <a:t>하면 빠르게 수렴가능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6FDFCC-8B11-1AD2-DED4-0E302298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45" y="2072006"/>
            <a:ext cx="3986673" cy="3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02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GLIE: </a:t>
            </a:r>
            <a:r>
              <a:rPr lang="ko-KR" altLang="en-US" sz="1600" dirty="0"/>
              <a:t>이 조건을 만족해야 위에 </a:t>
            </a:r>
            <a:r>
              <a:rPr lang="ko-KR" altLang="en-US" sz="1600" dirty="0" err="1"/>
              <a:t>슬라이드들에서</a:t>
            </a:r>
            <a:r>
              <a:rPr lang="ko-KR" altLang="en-US" sz="1600" dirty="0"/>
              <a:t> 나온 방식이 잘 수렴함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EDCE5D-024B-0B4E-9E13-D9CE5B3D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2" y="1840321"/>
            <a:ext cx="6211167" cy="3591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0AC0D-4A3A-30B2-649B-F8152CD9FC9D}"/>
              </a:ext>
            </a:extLst>
          </p:cNvPr>
          <p:cNvSpPr txBox="1"/>
          <p:nvPr/>
        </p:nvSpPr>
        <p:spPr>
          <a:xfrm>
            <a:off x="724619" y="5431747"/>
            <a:ext cx="46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나중으로 갈수록 이상한 선택을 덜 </a:t>
            </a:r>
            <a:r>
              <a:rPr lang="ko-KR" altLang="en-US" dirty="0" err="1"/>
              <a:t>하게됨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B22588-192A-30A5-0DF6-A68DB140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88" y="1910836"/>
            <a:ext cx="4951440" cy="31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25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08776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MC</a:t>
            </a:r>
            <a:r>
              <a:rPr lang="ko-KR" altLang="en-US" sz="1600" dirty="0"/>
              <a:t> 대신에 </a:t>
            </a:r>
            <a:r>
              <a:rPr lang="en-US" altLang="ko-KR" sz="1600" dirty="0"/>
              <a:t>TD</a:t>
            </a:r>
            <a:r>
              <a:rPr lang="ko-KR" altLang="en-US" sz="1600" dirty="0"/>
              <a:t>쓰기 </a:t>
            </a:r>
            <a:endParaRPr lang="en-US" altLang="ko-KR" sz="1600" dirty="0"/>
          </a:p>
          <a:p>
            <a:r>
              <a:rPr lang="ko-KR" altLang="en-US" sz="1600" dirty="0"/>
              <a:t>스텝마다 </a:t>
            </a:r>
            <a:r>
              <a:rPr lang="en-US" altLang="ko-KR" sz="1600" dirty="0" err="1"/>
              <a:t>imrovement</a:t>
            </a:r>
            <a:r>
              <a:rPr lang="ko-KR" altLang="en-US" sz="1600" dirty="0"/>
              <a:t>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BE5449-F0BB-06B6-485F-1AC87C53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1666565"/>
            <a:ext cx="3931182" cy="2534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2141CD-9FF0-95F1-B97D-C39A06F4D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07" y="4252811"/>
            <a:ext cx="2914336" cy="23292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9933EC-4955-04EF-6799-6884D54A9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206" y="1374795"/>
            <a:ext cx="5070279" cy="18778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5A2E10-833E-83BE-A192-20021868A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206" y="3429000"/>
            <a:ext cx="5438754" cy="2883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BD9CD8-D1DF-2540-1E2F-D9529A09FE36}"/>
              </a:ext>
            </a:extLst>
          </p:cNvPr>
          <p:cNvSpPr txBox="1"/>
          <p:nvPr/>
        </p:nvSpPr>
        <p:spPr>
          <a:xfrm>
            <a:off x="5693434" y="5641675"/>
            <a:ext cx="181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조건 근데 </a:t>
            </a:r>
            <a:r>
              <a:rPr lang="ko-KR" altLang="en-US" dirty="0" err="1"/>
              <a:t>고려안해도</a:t>
            </a:r>
            <a:r>
              <a:rPr lang="ko-KR" altLang="en-US" dirty="0"/>
              <a:t> 잘됨</a:t>
            </a:r>
          </a:p>
        </p:txBody>
      </p:sp>
    </p:spTree>
    <p:extLst>
      <p:ext uri="{BB962C8B-B14F-4D97-AF65-F5344CB8AC3E}">
        <p14:creationId xmlns:p14="http://schemas.microsoft.com/office/powerpoint/2010/main" val="2216846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Backward View </a:t>
            </a:r>
            <a:r>
              <a:rPr lang="en-US" altLang="ko-KR" sz="2400" dirty="0" err="1"/>
              <a:t>Sarsa</a:t>
            </a:r>
            <a:r>
              <a:rPr lang="en-US" altLang="ko-KR" sz="2400" dirty="0"/>
              <a:t>(</a:t>
            </a:r>
            <a:r>
              <a:rPr lang="el-GR" altLang="ko-KR" sz="2400" dirty="0"/>
              <a:t>λ)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사용하면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60EA91-AB7D-AA9E-1B2D-4457D5F7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9" y="1621989"/>
            <a:ext cx="6420746" cy="36104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8D1EF3-FC15-2C07-DAF5-8A99B958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88" y="2072006"/>
            <a:ext cx="5594666" cy="18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4"/>
            <a:ext cx="9360020" cy="202842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Off-Policy Learning: </a:t>
            </a:r>
            <a:r>
              <a:rPr lang="ko-KR" altLang="en-US" sz="2400" dirty="0"/>
              <a:t>뮤를 따라서 움직이면서 파이를 학습 </a:t>
            </a:r>
            <a:endParaRPr lang="en-US" altLang="ko-KR" sz="2400" dirty="0"/>
          </a:p>
          <a:p>
            <a:r>
              <a:rPr lang="ko-KR" altLang="en-US" sz="2400" dirty="0"/>
              <a:t>그냥 뮤처럼 </a:t>
            </a:r>
            <a:r>
              <a:rPr lang="ko-KR" altLang="en-US" sz="2400" dirty="0" err="1"/>
              <a:t>행동하는게</a:t>
            </a:r>
            <a:r>
              <a:rPr lang="ko-KR" altLang="en-US" sz="2400" dirty="0"/>
              <a:t> 아니라 뮤의 경험을 바탕으로 이건 좋다 이건 나쁘다 하면서 판단하는 것이다 남의 경험을 재활용</a:t>
            </a:r>
            <a:endParaRPr lang="en-US" altLang="ko-KR" sz="2400" dirty="0"/>
          </a:p>
          <a:p>
            <a:r>
              <a:rPr lang="ko-KR" altLang="en-US" sz="2400" dirty="0"/>
              <a:t>다양한 탐험을 하면서 </a:t>
            </a:r>
            <a:r>
              <a:rPr lang="ko-KR" altLang="en-US" sz="2400" dirty="0" err="1"/>
              <a:t>최적폴리시는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확보가능함</a:t>
            </a:r>
            <a:r>
              <a:rPr lang="ko-KR" altLang="en-US" sz="2400" dirty="0"/>
              <a:t> </a:t>
            </a:r>
            <a:r>
              <a:rPr lang="en-US" altLang="ko-KR" sz="2400" dirty="0"/>
              <a:t> 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6592F9-2665-9666-831E-B32667C17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429000"/>
            <a:ext cx="6287377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4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Intro_RL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571450"/>
            <a:ext cx="4394727" cy="4557633"/>
          </a:xfrm>
        </p:spPr>
        <p:txBody>
          <a:bodyPr>
            <a:normAutofit/>
          </a:bodyPr>
          <a:lstStyle/>
          <a:p>
            <a:r>
              <a:rPr lang="en-US" altLang="ko-KR" dirty="0"/>
              <a:t>Reward: scalar feedback signal</a:t>
            </a:r>
            <a:r>
              <a:rPr lang="ko-KR" altLang="en-US" dirty="0"/>
              <a:t>로서 보상이다</a:t>
            </a:r>
            <a:r>
              <a:rPr lang="en-US" altLang="ko-KR" dirty="0"/>
              <a:t>. </a:t>
            </a:r>
            <a:r>
              <a:rPr lang="ko-KR" altLang="en-US" dirty="0"/>
              <a:t>단기적 </a:t>
            </a:r>
            <a:r>
              <a:rPr lang="en-US" altLang="ko-KR" dirty="0"/>
              <a:t>reward</a:t>
            </a:r>
            <a:r>
              <a:rPr lang="ko-KR" altLang="en-US" dirty="0"/>
              <a:t>가 아닌 장기적</a:t>
            </a:r>
            <a:r>
              <a:rPr lang="en-US" altLang="ko-KR" dirty="0"/>
              <a:t>(long term reward)</a:t>
            </a:r>
            <a:r>
              <a:rPr lang="ko-KR" altLang="en-US" dirty="0"/>
              <a:t>를 목적으로 </a:t>
            </a:r>
            <a:r>
              <a:rPr lang="ko-KR" altLang="en-US" dirty="0" err="1"/>
              <a:t>해야된다</a:t>
            </a:r>
            <a:r>
              <a:rPr lang="en-US" altLang="ko-KR" dirty="0"/>
              <a:t>. Cumulative reward, </a:t>
            </a:r>
            <a:r>
              <a:rPr lang="ko-KR" altLang="en-US" dirty="0"/>
              <a:t>축적된 </a:t>
            </a:r>
            <a:r>
              <a:rPr lang="en-US" altLang="ko-KR" dirty="0"/>
              <a:t>reward</a:t>
            </a:r>
            <a:r>
              <a:rPr lang="ko-KR" altLang="en-US" dirty="0"/>
              <a:t>의 최대화</a:t>
            </a:r>
            <a:endParaRPr lang="en-US" altLang="ko-KR" dirty="0"/>
          </a:p>
          <a:p>
            <a:r>
              <a:rPr lang="en-US" altLang="ko-KR" dirty="0"/>
              <a:t>Agent: </a:t>
            </a:r>
            <a:r>
              <a:rPr lang="ko-KR" altLang="en-US" dirty="0"/>
              <a:t>학습의 주체</a:t>
            </a:r>
            <a:endParaRPr lang="en-US" altLang="ko-KR" dirty="0"/>
          </a:p>
          <a:p>
            <a:r>
              <a:rPr lang="en-US" altLang="ko-KR" dirty="0"/>
              <a:t>Environment: agent</a:t>
            </a:r>
            <a:r>
              <a:rPr lang="ko-KR" altLang="en-US" dirty="0"/>
              <a:t>가 아닌 그 외의 모든 것</a:t>
            </a:r>
            <a:r>
              <a:rPr lang="en-US" altLang="ko-KR" dirty="0"/>
              <a:t>. Agent</a:t>
            </a:r>
            <a:r>
              <a:rPr lang="ko-KR" altLang="en-US" dirty="0"/>
              <a:t>에게 </a:t>
            </a:r>
            <a:r>
              <a:rPr lang="en-US" altLang="ko-KR" dirty="0" err="1"/>
              <a:t>actio</a:t>
            </a:r>
            <a:r>
              <a:rPr lang="ko-KR" altLang="en-US" dirty="0"/>
              <a:t>에 대한 </a:t>
            </a:r>
            <a:r>
              <a:rPr lang="en-US" altLang="ko-KR" dirty="0"/>
              <a:t>reward</a:t>
            </a:r>
            <a:r>
              <a:rPr lang="ko-KR" altLang="en-US" dirty="0"/>
              <a:t>와 </a:t>
            </a:r>
            <a:r>
              <a:rPr lang="en-US" altLang="ko-KR" dirty="0" err="1"/>
              <a:t>obervation</a:t>
            </a:r>
            <a:r>
              <a:rPr lang="ko-KR" altLang="en-US" dirty="0"/>
              <a:t>을 줌</a:t>
            </a:r>
            <a:endParaRPr lang="en-US" altLang="ko-KR" dirty="0"/>
          </a:p>
          <a:p>
            <a:r>
              <a:rPr lang="en-US" altLang="ko-KR" dirty="0"/>
              <a:t>Observation: environment</a:t>
            </a:r>
            <a:r>
              <a:rPr lang="ko-KR" altLang="en-US" dirty="0"/>
              <a:t>가 </a:t>
            </a:r>
            <a:r>
              <a:rPr lang="en-US" altLang="ko-KR" dirty="0"/>
              <a:t>agent</a:t>
            </a:r>
            <a:r>
              <a:rPr lang="ko-KR" altLang="en-US" dirty="0"/>
              <a:t>에게 제공하는 주변 정보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5F3FB-25EF-5A83-F184-4CE48136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63" y="1089840"/>
            <a:ext cx="5145444" cy="52058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969729-135C-7328-237D-93A4E5D3E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9" y="3285310"/>
            <a:ext cx="3615450" cy="28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61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4"/>
            <a:ext cx="6884239" cy="682706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P</a:t>
            </a:r>
            <a:r>
              <a:rPr lang="ko-KR" altLang="en-US" sz="1600" dirty="0"/>
              <a:t>는 확률 </a:t>
            </a:r>
            <a:r>
              <a:rPr lang="en-US" altLang="ko-KR" sz="1600" dirty="0"/>
              <a:t>f</a:t>
            </a:r>
            <a:r>
              <a:rPr lang="ko-KR" altLang="en-US" sz="1600" dirty="0"/>
              <a:t>는 함수 </a:t>
            </a:r>
            <a:r>
              <a:rPr lang="en-US" altLang="ko-KR" sz="1600" dirty="0"/>
              <a:t>P</a:t>
            </a:r>
            <a:r>
              <a:rPr lang="ko-KR" altLang="en-US" sz="1600" dirty="0"/>
              <a:t>의 확률로 </a:t>
            </a:r>
            <a:r>
              <a:rPr lang="en-US" altLang="ko-KR" sz="1600" dirty="0"/>
              <a:t>Q</a:t>
            </a:r>
            <a:r>
              <a:rPr lang="ko-KR" altLang="en-US" sz="1600" dirty="0"/>
              <a:t>의 결과값을 가져가는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4CEA33-54C7-1AFA-7735-E1641B28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3" y="1513327"/>
            <a:ext cx="5410955" cy="2314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47CAD6-D999-4381-E392-2217714A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14" y="4169578"/>
            <a:ext cx="4458307" cy="2590263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081F48D-87FE-E9A5-F4F0-FE4212430B50}"/>
              </a:ext>
            </a:extLst>
          </p:cNvPr>
          <p:cNvSpPr txBox="1">
            <a:spLocks/>
          </p:cNvSpPr>
          <p:nvPr/>
        </p:nvSpPr>
        <p:spPr>
          <a:xfrm>
            <a:off x="540229" y="3805202"/>
            <a:ext cx="6884239" cy="68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/>
              <a:t>뮤폴리시를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따른것을</a:t>
            </a:r>
            <a:r>
              <a:rPr lang="ko-KR" altLang="en-US" sz="1600" dirty="0"/>
              <a:t> 파이 </a:t>
            </a:r>
            <a:r>
              <a:rPr lang="ko-KR" altLang="en-US" sz="1600" dirty="0" err="1"/>
              <a:t>폴리시를</a:t>
            </a:r>
            <a:r>
              <a:rPr lang="ko-KR" altLang="en-US" sz="1600" dirty="0"/>
              <a:t> 따랐을 때의 리턴으로 수정가능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3A3DF7-2917-F0E8-33BB-E1291C21DDE2}"/>
              </a:ext>
            </a:extLst>
          </p:cNvPr>
          <p:cNvSpPr txBox="1"/>
          <p:nvPr/>
        </p:nvSpPr>
        <p:spPr>
          <a:xfrm>
            <a:off x="7867291" y="2553419"/>
            <a:ext cx="1802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근데 이론적임 </a:t>
            </a:r>
            <a:endParaRPr lang="en-US" altLang="ko-KR" dirty="0"/>
          </a:p>
          <a:p>
            <a:r>
              <a:rPr lang="ko-KR" altLang="en-US" dirty="0"/>
              <a:t>너무 값이 크거나 작아서 못씀</a:t>
            </a:r>
            <a:endParaRPr lang="en-US" altLang="ko-KR" dirty="0"/>
          </a:p>
          <a:p>
            <a:r>
              <a:rPr lang="ko-KR" altLang="en-US" dirty="0" err="1"/>
              <a:t>발산해버림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694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TD</a:t>
            </a:r>
            <a:r>
              <a:rPr lang="ko-KR" altLang="en-US" sz="1600" dirty="0"/>
              <a:t>를 접합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TD</a:t>
            </a:r>
            <a:r>
              <a:rPr lang="ko-KR" altLang="en-US" sz="1600" dirty="0"/>
              <a:t>는 한 </a:t>
            </a:r>
            <a:r>
              <a:rPr lang="ko-KR" altLang="en-US" sz="1600" dirty="0" err="1"/>
              <a:t>스텝씩</a:t>
            </a:r>
            <a:r>
              <a:rPr lang="ko-KR" altLang="en-US" sz="1600" dirty="0"/>
              <a:t> 가기 때문에 </a:t>
            </a:r>
            <a:r>
              <a:rPr lang="ko-KR" altLang="en-US" sz="1600" dirty="0" err="1"/>
              <a:t>계산값이</a:t>
            </a:r>
            <a:r>
              <a:rPr lang="ko-KR" altLang="en-US" sz="1600" dirty="0"/>
              <a:t> 발산해버리지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C845ED-A8EA-E71E-EC68-9D46DFCB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03" y="1883235"/>
            <a:ext cx="6668431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43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뮤로 행동을 하나 뽑은 뒤에 </a:t>
            </a:r>
            <a:r>
              <a:rPr lang="en-US" altLang="ko-KR" sz="1600" dirty="0"/>
              <a:t>TD</a:t>
            </a:r>
            <a:r>
              <a:rPr lang="ko-KR" altLang="en-US" sz="1600" dirty="0"/>
              <a:t>는 다음스텝에서 </a:t>
            </a:r>
            <a:r>
              <a:rPr lang="ko-KR" altLang="en-US" sz="1600" dirty="0" err="1"/>
              <a:t>엑션을</a:t>
            </a:r>
            <a:r>
              <a:rPr lang="ko-KR" altLang="en-US" sz="1600" dirty="0"/>
              <a:t> 추측해서 정의하는데 다음스텝 </a:t>
            </a:r>
            <a:r>
              <a:rPr lang="ko-KR" altLang="en-US" sz="1600" dirty="0" err="1"/>
              <a:t>엑션은</a:t>
            </a:r>
            <a:r>
              <a:rPr lang="ko-KR" altLang="en-US" sz="1600" dirty="0"/>
              <a:t> 파이에서 가져와버리는 것</a:t>
            </a:r>
            <a:endParaRPr lang="en-US" altLang="ko-KR" sz="1600" dirty="0"/>
          </a:p>
          <a:p>
            <a:r>
              <a:rPr lang="ko-KR" altLang="en-US" sz="1600" dirty="0"/>
              <a:t>빨간색은 예상하는 곳에만 쓰임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E9D58-DE80-427F-AE59-73A3C96C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75548"/>
            <a:ext cx="6878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600" dirty="0"/>
              <a:t>가장 많이 보는 </a:t>
            </a:r>
            <a:r>
              <a:rPr lang="en-US" altLang="ko-KR" sz="1600" dirty="0"/>
              <a:t>q learning </a:t>
            </a:r>
          </a:p>
          <a:p>
            <a:r>
              <a:rPr lang="ko-KR" altLang="en-US" sz="1600" dirty="0"/>
              <a:t>타겟 </a:t>
            </a:r>
            <a:r>
              <a:rPr lang="ko-KR" altLang="en-US" sz="1600" dirty="0" err="1"/>
              <a:t>폴리시</a:t>
            </a:r>
            <a:r>
              <a:rPr lang="ko-KR" altLang="en-US" sz="1600" dirty="0"/>
              <a:t> 파이는 </a:t>
            </a:r>
            <a:r>
              <a:rPr lang="ko-KR" altLang="en-US" sz="1600" dirty="0" err="1"/>
              <a:t>그리디큐</a:t>
            </a:r>
            <a:endParaRPr lang="en-US" altLang="ko-KR" sz="1600" dirty="0"/>
          </a:p>
          <a:p>
            <a:r>
              <a:rPr lang="ko-KR" altLang="en-US" sz="1600" dirty="0" err="1"/>
              <a:t>비헤이비어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폴리기</a:t>
            </a:r>
            <a:r>
              <a:rPr lang="ko-KR" altLang="en-US" sz="1600" dirty="0"/>
              <a:t> 뮤는 입실론 </a:t>
            </a:r>
            <a:r>
              <a:rPr lang="ko-KR" altLang="en-US" sz="1600" dirty="0" err="1"/>
              <a:t>그리디큐로</a:t>
            </a:r>
            <a:r>
              <a:rPr lang="ko-KR" altLang="en-US" sz="1600" dirty="0"/>
              <a:t>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3C853-14D1-0F04-23C0-40901E44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07" y="2072006"/>
            <a:ext cx="6639852" cy="4410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058599-2A08-AB44-B4B0-464AAF31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59" y="1171973"/>
            <a:ext cx="4539653" cy="27478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2A5417-78D6-25BE-9FBB-5248FB0C9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2" y="3956456"/>
            <a:ext cx="5132897" cy="197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3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9870C1-0871-48C7-5854-64BC8D06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1171973"/>
            <a:ext cx="8019698" cy="48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45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71973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그동안 보다 스케일 업 시키는 것</a:t>
            </a:r>
            <a:r>
              <a:rPr lang="en-US" altLang="ko-KR" sz="1600" dirty="0"/>
              <a:t>. function approximation: </a:t>
            </a:r>
            <a:r>
              <a:rPr lang="ko-KR" altLang="en-US" sz="1600" dirty="0"/>
              <a:t>모방해서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2BB55-458C-4DB3-1908-5C777384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8" y="1910830"/>
            <a:ext cx="5936262" cy="4024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A0495C-DEA5-6549-CDEF-B940A7E2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64" y="2316399"/>
            <a:ext cx="5363237" cy="308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09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Fa</a:t>
            </a:r>
            <a:r>
              <a:rPr lang="ko-KR" altLang="en-US" sz="1600" dirty="0"/>
              <a:t>로 사용 가능한 함수들</a:t>
            </a:r>
            <a:endParaRPr lang="en-US" altLang="ko-KR" sz="1600" dirty="0"/>
          </a:p>
          <a:p>
            <a:r>
              <a:rPr lang="ko-KR" altLang="en-US" sz="1600" dirty="0"/>
              <a:t>우리는 미분 가능한 함수를 사용한다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D9D652-5952-A474-533A-679DA929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97885"/>
            <a:ext cx="604921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49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경사하강법</a:t>
            </a:r>
            <a:r>
              <a:rPr lang="en-US" altLang="ko-KR" sz="1600" dirty="0"/>
              <a:t>: </a:t>
            </a:r>
            <a:r>
              <a:rPr lang="ko-KR" altLang="en-US" sz="1600" dirty="0"/>
              <a:t>기울기를 구해서 조금씩 내려가기</a:t>
            </a:r>
            <a:endParaRPr lang="en-US" altLang="ko-KR" sz="1600" dirty="0"/>
          </a:p>
          <a:p>
            <a:r>
              <a:rPr lang="ko-KR" altLang="en-US" sz="1600" dirty="0"/>
              <a:t>모방을 완벽하게 하기 위해 </a:t>
            </a:r>
            <a:r>
              <a:rPr lang="en-US" altLang="ko-KR" sz="1600" dirty="0"/>
              <a:t>J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최소화해야함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8D3810-C6E0-DB2D-6982-12A224D0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914927" cy="3940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1A23CE-6944-E271-D5DB-E80132F3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25" y="0"/>
            <a:ext cx="5456076" cy="36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01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06092"/>
            <a:ext cx="6399212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749213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피쳐에</a:t>
            </a:r>
            <a:r>
              <a:rPr lang="ko-KR" altLang="en-US" sz="1600" dirty="0"/>
              <a:t> 여러가지 지표</a:t>
            </a:r>
            <a:r>
              <a:rPr lang="en-US" altLang="ko-KR" sz="1600" dirty="0"/>
              <a:t>(</a:t>
            </a:r>
            <a:r>
              <a:rPr lang="ko-KR" altLang="en-US" sz="1600" dirty="0"/>
              <a:t>일일 거래량</a:t>
            </a:r>
            <a:r>
              <a:rPr lang="en-US" altLang="ko-KR" sz="1600" dirty="0"/>
              <a:t>, </a:t>
            </a:r>
            <a:r>
              <a:rPr lang="ko-KR" altLang="en-US" sz="1600" dirty="0"/>
              <a:t>해외투자자수</a:t>
            </a:r>
            <a:r>
              <a:rPr lang="en-US" altLang="ko-KR" sz="1600" dirty="0"/>
              <a:t>, per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을 넣고</a:t>
            </a:r>
            <a:endParaRPr lang="en-US" altLang="ko-KR" sz="1600" dirty="0"/>
          </a:p>
          <a:p>
            <a:r>
              <a:rPr lang="en-US" altLang="ko-KR" sz="1600" dirty="0"/>
              <a:t>W</a:t>
            </a:r>
            <a:r>
              <a:rPr lang="ko-KR" altLang="en-US" sz="1600" dirty="0"/>
              <a:t>에 하나씩 대치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CCCFC9-A4BD-4ABA-3ABD-B62DB13C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98" y="1510607"/>
            <a:ext cx="4615131" cy="3836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9D0E4E-A0B4-187D-34E8-470DF8F2B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182" y="1647867"/>
            <a:ext cx="5080613" cy="34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28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전 방법은 신이 알려준 완벽한 </a:t>
            </a:r>
            <a:r>
              <a:rPr lang="en-US" altLang="ko-KR" sz="1600" dirty="0"/>
              <a:t>true value function</a:t>
            </a:r>
            <a:r>
              <a:rPr lang="ko-KR" altLang="en-US" sz="1600" dirty="0"/>
              <a:t>이 있다고 가정하고 </a:t>
            </a:r>
            <a:r>
              <a:rPr lang="ko-KR" altLang="en-US" sz="1600" dirty="0" err="1"/>
              <a:t>한것임</a:t>
            </a:r>
            <a:r>
              <a:rPr lang="en-US" altLang="ko-KR" sz="1600" dirty="0"/>
              <a:t>. </a:t>
            </a:r>
            <a:r>
              <a:rPr lang="ko-KR" altLang="en-US" sz="1600" dirty="0"/>
              <a:t>이번은 각 </a:t>
            </a:r>
            <a:r>
              <a:rPr lang="en-US" altLang="ko-KR" sz="1600" dirty="0"/>
              <a:t>value function</a:t>
            </a:r>
            <a:r>
              <a:rPr lang="ko-KR" altLang="en-US" sz="1600" dirty="0"/>
              <a:t>마다의 적용법 모방함수가 실제함수와 같길 원하기 때문에 일종의 지도 학습으로도 보임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149006-47DD-EDDE-A78E-FAF8859D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16" y="2097885"/>
            <a:ext cx="6392533" cy="42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Intro_RL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571450"/>
            <a:ext cx="4394727" cy="4557633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History:</a:t>
            </a:r>
            <a:r>
              <a:rPr lang="ko-KR" altLang="en-US" dirty="0"/>
              <a:t> </a:t>
            </a:r>
            <a:r>
              <a:rPr lang="en-US" altLang="ko-KR" dirty="0"/>
              <a:t>the sequence of observations, actions, rewards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State: </a:t>
            </a:r>
            <a:r>
              <a:rPr lang="ko-KR" altLang="en-US" dirty="0"/>
              <a:t>다음 행동을 결정하기 위해 사용되는 정보</a:t>
            </a:r>
            <a:br>
              <a:rPr lang="en-US" altLang="ko-KR" dirty="0"/>
            </a:br>
            <a:r>
              <a:rPr lang="ko-KR" altLang="en-US" dirty="0"/>
              <a:t>이를 기반으로 </a:t>
            </a:r>
            <a:r>
              <a:rPr lang="en-US" altLang="ko-KR" dirty="0"/>
              <a:t>environment</a:t>
            </a:r>
            <a:r>
              <a:rPr lang="ko-KR" altLang="en-US" dirty="0"/>
              <a:t>와 </a:t>
            </a:r>
            <a:r>
              <a:rPr lang="en-US" altLang="ko-KR" dirty="0"/>
              <a:t>agent</a:t>
            </a:r>
            <a:r>
              <a:rPr lang="ko-KR" altLang="en-US" dirty="0"/>
              <a:t>가 행동함</a:t>
            </a:r>
            <a:r>
              <a:rPr lang="en-US" altLang="ko-KR" dirty="0"/>
              <a:t>. </a:t>
            </a:r>
            <a:r>
              <a:rPr lang="ko-KR" altLang="en-US" dirty="0"/>
              <a:t>중요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Environment state: observation</a:t>
            </a:r>
            <a:r>
              <a:rPr lang="ko-KR" altLang="en-US" dirty="0"/>
              <a:t>과 </a:t>
            </a:r>
            <a:r>
              <a:rPr lang="en-US" altLang="ko-KR" dirty="0"/>
              <a:t>reward</a:t>
            </a:r>
            <a:r>
              <a:rPr lang="ko-KR" altLang="en-US" dirty="0"/>
              <a:t>를 계산하기 위해 사용하는 </a:t>
            </a:r>
            <a:r>
              <a:rPr lang="en-US" altLang="ko-KR" dirty="0"/>
              <a:t>state. Agent</a:t>
            </a:r>
            <a:r>
              <a:rPr lang="ko-KR" altLang="en-US" dirty="0"/>
              <a:t>에겐 보통 보이지 않음</a:t>
            </a:r>
            <a:br>
              <a:rPr lang="en-US" altLang="ko-KR" dirty="0"/>
            </a:b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Ex) Observation=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게임화면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agent= 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뇌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reward=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게임점수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action=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컨트롤러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environment= 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게임기</a:t>
            </a:r>
            <a:b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environment state=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게임기가 다음 화면을 보여주기 위해 참고하는 숫자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(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적의 등장 위치와 이동방향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actions, 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 궤적 등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Agent state: action</a:t>
            </a:r>
            <a:r>
              <a:rPr lang="ko-KR" altLang="en-US" dirty="0"/>
              <a:t>을 하는데 사용되는 정보들</a:t>
            </a:r>
            <a:br>
              <a:rPr lang="en-US" altLang="ko-KR" dirty="0"/>
            </a:b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ex)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주식투자에서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주가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지표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거래량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재무재표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등을 보고 하면 이것들이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agent state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Information state(</a:t>
            </a:r>
            <a:r>
              <a:rPr lang="en-US" altLang="ko-KR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a.k.a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Markov state):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Markov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하다는 것은 나의 결정에 직전의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state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에만 의존하는 것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Ex) 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차를 움직일 때 현재의 위치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방향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연료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엔진 상태 등만 필요하고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10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분전의 그 정보는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사용하지 않는다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+ environment state</a:t>
            </a:r>
            <a:r>
              <a:rPr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Markov state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03FFA-97AF-2085-E314-2FD49DE5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81" y="1429114"/>
            <a:ext cx="2953162" cy="428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B30322-D928-D275-5BCB-B37D1ADDB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83" y="1857799"/>
            <a:ext cx="1305107" cy="352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3BE7AD-D14E-0BC2-8F3B-2442B0955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983" y="3699054"/>
            <a:ext cx="4382112" cy="857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6A3648-C879-1877-0DA3-157F14391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983" y="2335440"/>
            <a:ext cx="1905266" cy="362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35B33E-5CD8-7FE0-E72D-9BCCDCAA9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581" y="3281342"/>
            <a:ext cx="1276528" cy="2953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D1EDAC-11A7-4E68-96BB-1847F1757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4984" y="4556425"/>
            <a:ext cx="4394728" cy="59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76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Mc</a:t>
            </a:r>
            <a:r>
              <a:rPr lang="ko-KR" altLang="en-US" sz="1600" dirty="0"/>
              <a:t>에 적용</a:t>
            </a:r>
            <a:r>
              <a:rPr lang="en-US" altLang="ko-KR" sz="1600" dirty="0"/>
              <a:t>. </a:t>
            </a:r>
            <a:r>
              <a:rPr lang="ko-KR" altLang="en-US" sz="1600" dirty="0"/>
              <a:t>리워드를 디스카운트해서 더하는 </a:t>
            </a:r>
            <a:r>
              <a:rPr lang="ko-KR" altLang="en-US" sz="1600" dirty="0" err="1"/>
              <a:t>리턴값을</a:t>
            </a:r>
            <a:r>
              <a:rPr lang="ko-KR" altLang="en-US" sz="1600" dirty="0"/>
              <a:t> 넣음 매번 </a:t>
            </a:r>
            <a:r>
              <a:rPr lang="ko-KR" altLang="en-US" sz="1600" dirty="0" err="1"/>
              <a:t>리턴값이</a:t>
            </a:r>
            <a:r>
              <a:rPr lang="ko-KR" altLang="en-US" sz="1600" dirty="0"/>
              <a:t> 다르지만 시행수가 많으면 수렴하기 때문에 대입가능 비선형도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6FEFCC-E579-8D89-C39F-54217454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271099" cy="34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15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Linear</a:t>
            </a:r>
            <a:r>
              <a:rPr lang="ko-KR" altLang="en-US" sz="1600" dirty="0"/>
              <a:t> </a:t>
            </a:r>
            <a:r>
              <a:rPr lang="en-US" altLang="ko-KR" sz="1600" dirty="0"/>
              <a:t>TD0</a:t>
            </a:r>
            <a:r>
              <a:rPr lang="ko-KR" altLang="en-US" sz="1600" dirty="0"/>
              <a:t>는 </a:t>
            </a:r>
            <a:r>
              <a:rPr lang="en-US" altLang="ko-KR" sz="1600" dirty="0"/>
              <a:t>global optimum</a:t>
            </a:r>
            <a:r>
              <a:rPr lang="ko-KR" altLang="en-US" sz="1600" dirty="0"/>
              <a:t>에 가깝게 수렴한다고 함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AE63F-A048-5C59-21F3-9E4F3221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5" y="2097885"/>
            <a:ext cx="6131061" cy="39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95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TD</a:t>
            </a:r>
            <a:r>
              <a:rPr lang="ko-KR" altLang="en-US" sz="1600" dirty="0"/>
              <a:t>람다도 또한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45F0A-25B5-444D-DB3A-F2415325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911883" cy="38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지금까지는 </a:t>
            </a:r>
            <a:r>
              <a:rPr lang="en-US" altLang="ko-KR" sz="1600" dirty="0"/>
              <a:t>value function </a:t>
            </a:r>
            <a:r>
              <a:rPr lang="ko-KR" altLang="en-US" sz="1600" dirty="0"/>
              <a:t>이제부터는 </a:t>
            </a:r>
            <a:r>
              <a:rPr lang="en-US" altLang="ko-KR" sz="1600" dirty="0"/>
              <a:t>control. </a:t>
            </a:r>
          </a:p>
          <a:p>
            <a:r>
              <a:rPr lang="ko-KR" altLang="en-US" sz="1600" dirty="0"/>
              <a:t>평가에 전에 </a:t>
            </a:r>
            <a:r>
              <a:rPr lang="ko-KR" altLang="en-US" sz="1600" dirty="0" err="1"/>
              <a:t>배운거</a:t>
            </a:r>
            <a:r>
              <a:rPr lang="ko-KR" altLang="en-US" sz="1600" dirty="0"/>
              <a:t> 넣기 </a:t>
            </a:r>
            <a:r>
              <a:rPr lang="en-US" altLang="ko-KR" sz="1600" dirty="0"/>
              <a:t>q </a:t>
            </a:r>
            <a:r>
              <a:rPr lang="ko-KR" altLang="en-US" sz="1600" dirty="0"/>
              <a:t>대신에 모방</a:t>
            </a:r>
            <a:r>
              <a:rPr lang="en-US" altLang="ko-KR" sz="1600" dirty="0"/>
              <a:t>q </a:t>
            </a:r>
            <a:r>
              <a:rPr lang="ko-KR" altLang="en-US" sz="1600" dirty="0"/>
              <a:t>넣기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E848A3-AE28-9F25-FA93-9A104051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097885"/>
            <a:ext cx="6468378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38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모방 </a:t>
            </a:r>
            <a:r>
              <a:rPr lang="en-US" altLang="ko-KR" sz="1600" dirty="0"/>
              <a:t>v</a:t>
            </a:r>
            <a:r>
              <a:rPr lang="ko-KR" altLang="en-US" sz="1600" dirty="0"/>
              <a:t>와 똑같이 모방 </a:t>
            </a:r>
            <a:r>
              <a:rPr lang="en-US" altLang="ko-KR" sz="1600" dirty="0"/>
              <a:t>q</a:t>
            </a:r>
            <a:r>
              <a:rPr lang="ko-KR" altLang="en-US" sz="1600" dirty="0"/>
              <a:t>만들기도 가능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9C9067-60B0-0A1C-66EB-0514F9FE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5" y="2097885"/>
            <a:ext cx="3520742" cy="24406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D2C7B-36C5-59C9-CB50-A1821C01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8" y="4538580"/>
            <a:ext cx="3449541" cy="22081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D53EB7-6972-D535-146E-8356116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465" y="2280808"/>
            <a:ext cx="6449325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6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이제는 모델 모르고 스케일이 큰 문제를 해결가능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CD0BBE-5BF9-89B0-F0C9-0EC01ED1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7" y="2027990"/>
            <a:ext cx="5720313" cy="3885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F00469-FC48-1466-8C6F-1D8BFC8B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32" y="2247388"/>
            <a:ext cx="4841096" cy="33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97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Convergence of Prediction Algorithms</a:t>
            </a:r>
          </a:p>
          <a:p>
            <a:r>
              <a:rPr lang="ko-KR" altLang="en-US" sz="2400" dirty="0"/>
              <a:t>근데 이론적으론 안되는데 잘된다고 함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2139F5-D065-DB72-9BEE-94CC3256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6115904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225" y="1222334"/>
            <a:ext cx="7289680" cy="121031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000" dirty="0"/>
              <a:t>Batch Reinforcement Learning</a:t>
            </a:r>
          </a:p>
          <a:p>
            <a:r>
              <a:rPr lang="en-US" altLang="ko-KR" sz="2300" dirty="0"/>
              <a:t>Stochastic Gradient Descent with Experience Replay </a:t>
            </a:r>
            <a:endParaRPr lang="en-US" altLang="ko-KR" sz="1400" dirty="0"/>
          </a:p>
          <a:p>
            <a:r>
              <a:rPr lang="ko-KR" altLang="en-US" sz="2000" dirty="0"/>
              <a:t>샘플을 한번 쓰고 버리지 않고 반복적으로 쌓아두고 사용함</a:t>
            </a:r>
            <a:endParaRPr lang="en-US" altLang="ko-KR" sz="2000" dirty="0"/>
          </a:p>
          <a:p>
            <a:r>
              <a:rPr lang="ko-KR" altLang="en-US" sz="2000" dirty="0"/>
              <a:t>예를 들어 </a:t>
            </a:r>
            <a:r>
              <a:rPr lang="en-US" altLang="ko-KR" sz="2000" dirty="0"/>
              <a:t>100</a:t>
            </a:r>
            <a:r>
              <a:rPr lang="ko-KR" altLang="en-US" sz="2000" dirty="0"/>
              <a:t>쌓아두고 </a:t>
            </a:r>
            <a:r>
              <a:rPr lang="en-US" altLang="ko-KR" sz="2000" dirty="0"/>
              <a:t>10</a:t>
            </a:r>
            <a:r>
              <a:rPr lang="ko-KR" altLang="en-US" sz="2000" dirty="0"/>
              <a:t>개 쓰고 다시 넣고 반복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4449FA-A29B-9AC4-49D3-4B9FF6F5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5" y="3142076"/>
            <a:ext cx="4772201" cy="2851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99E93A-D71D-78A8-ECA4-DE8EF1D6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26" y="2968091"/>
            <a:ext cx="4946876" cy="30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26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FA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Non linear</a:t>
            </a:r>
            <a:r>
              <a:rPr lang="ko-KR" altLang="en-US" sz="1600" dirty="0"/>
              <a:t>를 수렴 시키기 위해 샘플을 쌓아두고 </a:t>
            </a:r>
            <a:r>
              <a:rPr lang="ko-KR" altLang="en-US" sz="1600" dirty="0" err="1"/>
              <a:t>뽑아쓰고</a:t>
            </a:r>
            <a:r>
              <a:rPr lang="en-US" altLang="ko-KR" sz="1600" dirty="0"/>
              <a:t>,</a:t>
            </a:r>
            <a:r>
              <a:rPr lang="ko-KR" altLang="en-US" sz="1600" dirty="0"/>
              <a:t> 파라미터를 중간부터 고정시키고 </a:t>
            </a:r>
            <a:r>
              <a:rPr lang="ko-KR" altLang="en-US" sz="1600" dirty="0" err="1"/>
              <a:t>다른애를</a:t>
            </a:r>
            <a:r>
              <a:rPr lang="ko-KR" altLang="en-US" sz="1600" dirty="0"/>
              <a:t> 훈련하다가 멈추고 전에 고정을 다시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176366-1D2C-1B8B-4C06-1397982B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4891537" cy="2507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418381-944F-422D-9D08-DD901062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14" y="4719580"/>
            <a:ext cx="2817816" cy="18811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BA6B19-40E1-0435-7188-62EA29FF9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030" y="4719580"/>
            <a:ext cx="2699353" cy="18811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C313AA-C131-E294-DE25-580CC134D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989" y="3511703"/>
            <a:ext cx="5318797" cy="27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1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Policy Gradient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0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Intro_RL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571450"/>
            <a:ext cx="4394727" cy="4557633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Full observability: agent directly observes environment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Partial observability(partially observable Markov decision </a:t>
            </a:r>
            <a:r>
              <a:rPr lang="en-US" altLang="ko-KR" dirty="0" err="1"/>
              <a:t>process,POMDP</a:t>
            </a:r>
            <a:r>
              <a:rPr lang="en-US" altLang="ko-KR" dirty="0"/>
              <a:t>) : agent indirectly observes environment </a:t>
            </a:r>
            <a:br>
              <a:rPr lang="en-US" altLang="ko-KR" dirty="0"/>
            </a:b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ex)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로봇이 카메라를 달고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있음 카메라의 비전만을 에이전트가 </a:t>
            </a:r>
            <a:r>
              <a:rPr lang="ko-KR" altLang="ko-KR" sz="900" kern="1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가져감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주변환경은 더 많은 정보를 가지고 있음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즉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environment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agent</a:t>
            </a:r>
            <a:r>
              <a:rPr lang="ko-KR" altLang="ko-KR" sz="9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정보량에 차이가 있음 </a:t>
            </a:r>
            <a:endParaRPr lang="en-US" altLang="ko-KR" sz="900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AF0D63-8021-1E45-370C-40B6BA56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126" y="1524005"/>
            <a:ext cx="1409897" cy="390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001CD7-2F01-1ACE-6B48-B3AEE70F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126" y="2311320"/>
            <a:ext cx="281979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9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1579854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2400" dirty="0"/>
              <a:t>Policy-Based Reinforcement Learning</a:t>
            </a:r>
          </a:p>
          <a:p>
            <a:r>
              <a:rPr lang="en-US" altLang="ko-KR" sz="2400" dirty="0"/>
              <a:t>Policy</a:t>
            </a:r>
            <a:r>
              <a:rPr lang="ko-KR" altLang="en-US" sz="2400" dirty="0"/>
              <a:t>를 파라미터로 표현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Value</a:t>
            </a:r>
            <a:r>
              <a:rPr lang="ko-KR" altLang="en-US" sz="2400" dirty="0"/>
              <a:t> </a:t>
            </a:r>
            <a:r>
              <a:rPr lang="en-US" altLang="ko-KR" sz="2400" dirty="0"/>
              <a:t>function</a:t>
            </a:r>
            <a:r>
              <a:rPr lang="ko-KR" altLang="en-US" sz="2400" dirty="0"/>
              <a:t>을 </a:t>
            </a:r>
            <a:r>
              <a:rPr lang="ko-KR" altLang="en-US" sz="2400" dirty="0" err="1"/>
              <a:t>하지않고</a:t>
            </a:r>
            <a:r>
              <a:rPr lang="ko-KR" altLang="en-US" sz="2400" dirty="0"/>
              <a:t> 바로 </a:t>
            </a:r>
            <a:r>
              <a:rPr lang="en-US" altLang="ko-KR" sz="2400" dirty="0"/>
              <a:t>policy </a:t>
            </a:r>
            <a:r>
              <a:rPr lang="ko-KR" altLang="en-US" sz="2400" dirty="0"/>
              <a:t>학습</a:t>
            </a:r>
            <a:endParaRPr lang="en-US" altLang="ko-KR" sz="2400" dirty="0"/>
          </a:p>
          <a:p>
            <a:r>
              <a:rPr lang="ko-KR" altLang="en-US" sz="2400" dirty="0"/>
              <a:t>값이 잘 수렴하고 연속적인 무한대 </a:t>
            </a:r>
            <a:r>
              <a:rPr lang="ko-KR" altLang="en-US" sz="2400" dirty="0" err="1"/>
              <a:t>엑션에서</a:t>
            </a:r>
            <a:r>
              <a:rPr lang="ko-KR" altLang="en-US" sz="2400" dirty="0"/>
              <a:t> 학습가능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ABD6B7-F610-9209-5C52-BB9300E8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3" y="3122602"/>
            <a:ext cx="569674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265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어떤 </a:t>
            </a:r>
            <a:r>
              <a:rPr lang="en-US" altLang="ko-KR" sz="1600" dirty="0"/>
              <a:t>polish</a:t>
            </a:r>
            <a:r>
              <a:rPr lang="ko-KR" altLang="en-US" sz="1600" dirty="0"/>
              <a:t>가 더 좋은 함수인가</a:t>
            </a:r>
            <a:r>
              <a:rPr lang="en-US" altLang="ko-KR" sz="1600" dirty="0"/>
              <a:t>? Value</a:t>
            </a:r>
            <a:r>
              <a:rPr lang="ko-KR" altLang="en-US" sz="1600" dirty="0"/>
              <a:t> </a:t>
            </a:r>
            <a:r>
              <a:rPr lang="en-US" altLang="ko-KR" sz="1600" dirty="0"/>
              <a:t>function</a:t>
            </a:r>
            <a:r>
              <a:rPr lang="ko-KR" altLang="en-US" sz="1600" dirty="0"/>
              <a:t>은 모름</a:t>
            </a:r>
            <a:endParaRPr lang="en-US" altLang="ko-KR" sz="1600" dirty="0"/>
          </a:p>
          <a:p>
            <a:r>
              <a:rPr lang="ko-KR" altLang="en-US" sz="1600" dirty="0"/>
              <a:t>그냥 </a:t>
            </a:r>
            <a:r>
              <a:rPr lang="en-US" altLang="ko-KR" sz="1600" dirty="0"/>
              <a:t>reward</a:t>
            </a:r>
            <a:r>
              <a:rPr lang="ko-KR" altLang="en-US" sz="1600" dirty="0"/>
              <a:t>가 더 많은 걸 캐치 우리가 배우는 건 </a:t>
            </a:r>
            <a:r>
              <a:rPr lang="en-US" altLang="ko-KR" sz="1600" dirty="0"/>
              <a:t>3</a:t>
            </a:r>
            <a:r>
              <a:rPr lang="ko-KR" altLang="en-US" sz="1600" dirty="0"/>
              <a:t>개의 방법 다 적용가능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BAC02B-5C96-85B4-34E3-4D6D6B80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841222" cy="3931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8FA6DF-BB37-7AF8-5C7E-228C3FAFA6B4}"/>
              </a:ext>
            </a:extLst>
          </p:cNvPr>
          <p:cNvSpPr txBox="1"/>
          <p:nvPr/>
        </p:nvSpPr>
        <p:spPr>
          <a:xfrm>
            <a:off x="5736567" y="3157269"/>
            <a:ext cx="432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한 번 쓰고 끝나는 환경에서 </a:t>
            </a:r>
            <a:r>
              <a:rPr lang="en-US" altLang="ko-KR" sz="1400" dirty="0"/>
              <a:t>polis</a:t>
            </a:r>
            <a:r>
              <a:rPr lang="ko-KR" altLang="en-US" sz="1400" dirty="0"/>
              <a:t>를 적용해 </a:t>
            </a:r>
            <a:r>
              <a:rPr lang="en-US" altLang="ko-KR" sz="1400" dirty="0"/>
              <a:t>reward</a:t>
            </a:r>
            <a:r>
              <a:rPr lang="ko-KR" altLang="en-US" sz="1400" dirty="0"/>
              <a:t>의 총합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F8EC0-526D-2256-B4EA-E249A831054E}"/>
              </a:ext>
            </a:extLst>
          </p:cNvPr>
          <p:cNvSpPr txBox="1"/>
          <p:nvPr/>
        </p:nvSpPr>
        <p:spPr>
          <a:xfrm>
            <a:off x="5865962" y="3968151"/>
            <a:ext cx="4597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각 </a:t>
            </a:r>
            <a:r>
              <a:rPr lang="en-US" altLang="ko-KR" sz="1400" dirty="0"/>
              <a:t>state</a:t>
            </a:r>
            <a:r>
              <a:rPr lang="ko-KR" altLang="en-US" sz="1400" dirty="0"/>
              <a:t>에 있을 확률</a:t>
            </a:r>
            <a:r>
              <a:rPr lang="en-US" altLang="ko-KR" sz="1400" dirty="0"/>
              <a:t>(d)</a:t>
            </a:r>
            <a:r>
              <a:rPr lang="ko-KR" altLang="en-US" sz="1400" dirty="0"/>
              <a:t>에 각 </a:t>
            </a:r>
            <a:r>
              <a:rPr lang="en-US" altLang="ko-KR" sz="1400" dirty="0"/>
              <a:t>state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벨류를</a:t>
            </a:r>
            <a:r>
              <a:rPr lang="ko-KR" altLang="en-US" sz="1400" dirty="0"/>
              <a:t> 곱한 뒤 합한다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0C26-DE68-5F27-9508-82B287783317}"/>
              </a:ext>
            </a:extLst>
          </p:cNvPr>
          <p:cNvSpPr txBox="1"/>
          <p:nvPr/>
        </p:nvSpPr>
        <p:spPr>
          <a:xfrm>
            <a:off x="6096000" y="5089585"/>
            <a:ext cx="506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ko-KR" altLang="en-US" dirty="0"/>
              <a:t>에 각 행동에 대한 리워드를 곱하고 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882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Policy </a:t>
            </a:r>
            <a:r>
              <a:rPr lang="en-US" altLang="ko-KR" sz="2400" dirty="0" err="1"/>
              <a:t>Optimisation</a:t>
            </a:r>
            <a:r>
              <a:rPr lang="en-US" altLang="ko-KR" sz="2400" dirty="0"/>
              <a:t>(</a:t>
            </a:r>
            <a:r>
              <a:rPr lang="ko-KR" altLang="en-US" sz="2400" dirty="0"/>
              <a:t>최적화문제</a:t>
            </a:r>
            <a:r>
              <a:rPr lang="en-US" altLang="ko-KR" sz="2400" dirty="0"/>
              <a:t>)</a:t>
            </a:r>
          </a:p>
          <a:p>
            <a:r>
              <a:rPr lang="ko-KR" altLang="en-US" sz="1800" dirty="0" err="1"/>
              <a:t>세타를</a:t>
            </a:r>
            <a:r>
              <a:rPr lang="ko-KR" altLang="en-US" sz="1800" dirty="0"/>
              <a:t> 조정해 </a:t>
            </a:r>
            <a:r>
              <a:rPr lang="en-US" altLang="ko-KR" sz="1800" dirty="0"/>
              <a:t>J</a:t>
            </a:r>
            <a:r>
              <a:rPr lang="ko-KR" altLang="en-US" sz="1800" dirty="0"/>
              <a:t>를 최대화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39B505-34C0-86D0-E83E-06D6180E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801535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49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J</a:t>
            </a:r>
            <a:r>
              <a:rPr lang="ko-KR" altLang="en-US" sz="1600" dirty="0"/>
              <a:t>를 구하는 가장 단순한 방법 </a:t>
            </a:r>
            <a:endParaRPr lang="en-US" altLang="ko-KR" sz="1600" dirty="0"/>
          </a:p>
          <a:p>
            <a:r>
              <a:rPr lang="ko-KR" altLang="en-US" sz="1600" dirty="0"/>
              <a:t>노동집약적이지만 </a:t>
            </a:r>
            <a:r>
              <a:rPr lang="ko-KR" altLang="en-US" sz="1600" dirty="0" err="1"/>
              <a:t>미분불가능해도</a:t>
            </a:r>
            <a:r>
              <a:rPr lang="ko-KR" altLang="en-US" sz="1600" dirty="0"/>
              <a:t> 사용가능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302EF2-7FF8-48F0-DB4D-B8ABAD20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47388"/>
            <a:ext cx="6268325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57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146771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Monte-Carlo Policy Gradient</a:t>
            </a:r>
          </a:p>
          <a:p>
            <a:r>
              <a:rPr lang="en-US" altLang="ko-KR" sz="2400" dirty="0"/>
              <a:t> </a:t>
            </a:r>
            <a:r>
              <a:rPr lang="ko-KR" altLang="en-US" sz="1800" dirty="0"/>
              <a:t>파이가 </a:t>
            </a:r>
            <a:r>
              <a:rPr lang="ko-KR" altLang="en-US" sz="1800" dirty="0" err="1"/>
              <a:t>미분가능하고</a:t>
            </a:r>
            <a:r>
              <a:rPr lang="ko-KR" altLang="en-US" sz="1800" dirty="0"/>
              <a:t> </a:t>
            </a:r>
            <a:r>
              <a:rPr lang="en-US" altLang="ko-KR" sz="1800" dirty="0"/>
              <a:t>gradient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알고있다고</a:t>
            </a:r>
            <a:r>
              <a:rPr lang="ko-KR" altLang="en-US" sz="1800" dirty="0"/>
              <a:t> 가정</a:t>
            </a:r>
            <a:endParaRPr lang="en-US" altLang="ko-KR" sz="1800" dirty="0"/>
          </a:p>
          <a:p>
            <a:r>
              <a:rPr lang="ko-KR" altLang="en-US" sz="1800" dirty="0"/>
              <a:t>계산을 편하게 하기 위해 </a:t>
            </a:r>
            <a:r>
              <a:rPr lang="en-US" altLang="ko-KR" sz="1800" dirty="0"/>
              <a:t>score function </a:t>
            </a:r>
            <a:r>
              <a:rPr lang="ko-KR" altLang="en-US" sz="1800" dirty="0"/>
              <a:t>분리</a:t>
            </a:r>
            <a:r>
              <a:rPr lang="en-US" altLang="ko-KR" sz="1800" dirty="0"/>
              <a:t>=likelihood</a:t>
            </a:r>
            <a:r>
              <a:rPr lang="ko-KR" altLang="en-US" sz="1800" dirty="0"/>
              <a:t> </a:t>
            </a:r>
            <a:r>
              <a:rPr lang="en-US" altLang="ko-KR" sz="1800" dirty="0"/>
              <a:t>ratios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C60B41-CCC7-D3BD-818D-F0C54768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745091"/>
            <a:ext cx="5325218" cy="29150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8CC23F-F877-A207-0A13-7BE0345F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36" y="1109599"/>
            <a:ext cx="4998280" cy="26913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58D6B5-D0E9-B5F3-F7BE-D416EF01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236" y="3950483"/>
            <a:ext cx="4998280" cy="26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4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확률분포에 따라 딱 한스텝만 가고 리워드 받고 끝남</a:t>
            </a:r>
            <a:endParaRPr lang="en-US" altLang="ko-KR" sz="1600" dirty="0"/>
          </a:p>
          <a:p>
            <a:r>
              <a:rPr lang="en-US" altLang="ko-KR" sz="1600" dirty="0"/>
              <a:t>J</a:t>
            </a:r>
            <a:r>
              <a:rPr lang="ko-KR" altLang="en-US" sz="1600" dirty="0"/>
              <a:t>에 따른 </a:t>
            </a:r>
            <a:r>
              <a:rPr lang="en-US" altLang="ko-KR" sz="1600" dirty="0"/>
              <a:t>gradient</a:t>
            </a:r>
            <a:r>
              <a:rPr lang="ko-KR" altLang="en-US" sz="1600" dirty="0"/>
              <a:t>가 </a:t>
            </a:r>
            <a:r>
              <a:rPr lang="ko-KR" altLang="en-US" sz="1600" dirty="0" err="1"/>
              <a:t>기대값으로</a:t>
            </a:r>
            <a:r>
              <a:rPr lang="ko-KR" altLang="en-US" sz="1600" dirty="0"/>
              <a:t>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8948C-42BC-ED36-8230-CC7B6D55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725324" cy="3715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882758-DE9F-B6B0-9E2C-69C83523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16" y="2379313"/>
            <a:ext cx="5330584" cy="3152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872D3-E184-1DCB-5123-DA56B0E784CB}"/>
              </a:ext>
            </a:extLst>
          </p:cNvPr>
          <p:cNvSpPr txBox="1"/>
          <p:nvPr/>
        </p:nvSpPr>
        <p:spPr>
          <a:xfrm>
            <a:off x="7332453" y="1647868"/>
            <a:ext cx="308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Multistep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일반화</a:t>
            </a:r>
          </a:p>
        </p:txBody>
      </p:sp>
    </p:spTree>
    <p:extLst>
      <p:ext uri="{BB962C8B-B14F-4D97-AF65-F5344CB8AC3E}">
        <p14:creationId xmlns:p14="http://schemas.microsoft.com/office/powerpoint/2010/main" val="3359343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Q</a:t>
            </a:r>
            <a:r>
              <a:rPr lang="ko-KR" altLang="en-US" sz="1600" dirty="0"/>
              <a:t>에는 </a:t>
            </a:r>
            <a:r>
              <a:rPr lang="en-US" altLang="ko-KR" sz="1600" dirty="0"/>
              <a:t>return</a:t>
            </a:r>
            <a:r>
              <a:rPr lang="ko-KR" altLang="en-US" sz="1600" dirty="0"/>
              <a:t>값을 사용함 그 뒤에 </a:t>
            </a:r>
            <a:r>
              <a:rPr lang="ko-KR" altLang="en-US" sz="1600" dirty="0" err="1"/>
              <a:t>세타값을</a:t>
            </a:r>
            <a:r>
              <a:rPr lang="ko-KR" altLang="en-US" sz="1600" dirty="0"/>
              <a:t> 계속 업데이트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BE74C-FB62-7C4F-DFB2-9BDF3F7C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603969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61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2400" dirty="0"/>
              <a:t>Actor-Critic Policy Gradient(</a:t>
            </a:r>
            <a:r>
              <a:rPr lang="ko-KR" altLang="en-US" sz="2400" dirty="0" err="1"/>
              <a:t>계산량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줄여줌</a:t>
            </a:r>
            <a:r>
              <a:rPr lang="en-US" altLang="ko-KR" sz="2400" dirty="0"/>
              <a:t>)</a:t>
            </a:r>
          </a:p>
          <a:p>
            <a:r>
              <a:rPr lang="en-US" altLang="ko-KR" sz="1600" dirty="0"/>
              <a:t>Q</a:t>
            </a:r>
            <a:r>
              <a:rPr lang="ko-KR" altLang="en-US" sz="1600" dirty="0"/>
              <a:t>에 </a:t>
            </a:r>
            <a:r>
              <a:rPr lang="en-US" altLang="ko-KR" sz="1600" dirty="0"/>
              <a:t>return</a:t>
            </a:r>
            <a:r>
              <a:rPr lang="ko-KR" altLang="en-US" sz="1600" dirty="0"/>
              <a:t>값이 </a:t>
            </a:r>
            <a:r>
              <a:rPr lang="ko-KR" altLang="en-US" sz="1600" dirty="0" err="1"/>
              <a:t>넣지않고</a:t>
            </a:r>
            <a:r>
              <a:rPr lang="ko-KR" altLang="en-US" sz="1600" dirty="0"/>
              <a:t> 그냥 학습을 시키기</a:t>
            </a:r>
            <a:endParaRPr lang="en-US" altLang="ko-KR" sz="1600" dirty="0"/>
          </a:p>
          <a:p>
            <a:r>
              <a:rPr lang="ko-KR" altLang="en-US" sz="1600" dirty="0"/>
              <a:t>그래서 파이도 학습하고 </a:t>
            </a:r>
            <a:r>
              <a:rPr lang="en-US" altLang="ko-KR" sz="1600" dirty="0"/>
              <a:t>Q</a:t>
            </a:r>
            <a:r>
              <a:rPr lang="ko-KR" altLang="en-US" sz="1600" dirty="0"/>
              <a:t>도 </a:t>
            </a:r>
            <a:r>
              <a:rPr lang="ko-KR" altLang="en-US" sz="1600" dirty="0" err="1"/>
              <a:t>학습해야함</a:t>
            </a:r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63A46A-76D1-EF36-CD11-C70C063B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84" y="2370794"/>
            <a:ext cx="6468378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36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TD</a:t>
            </a:r>
            <a:r>
              <a:rPr lang="ko-KR" altLang="en-US" sz="1600" dirty="0"/>
              <a:t>를 쓰든 </a:t>
            </a:r>
            <a:r>
              <a:rPr lang="en-US" altLang="ko-KR" sz="1600" dirty="0"/>
              <a:t>MC</a:t>
            </a:r>
            <a:r>
              <a:rPr lang="ko-KR" altLang="en-US" sz="1600" dirty="0"/>
              <a:t>를 쓰던 추정</a:t>
            </a:r>
            <a:r>
              <a:rPr lang="en-US" altLang="ko-KR" sz="1600" dirty="0"/>
              <a:t>(estimating)</a:t>
            </a:r>
            <a:r>
              <a:rPr lang="ko-KR" altLang="en-US" sz="1600" dirty="0"/>
              <a:t>하기</a:t>
            </a:r>
            <a:endParaRPr lang="en-US" altLang="ko-KR" sz="1600" dirty="0"/>
          </a:p>
          <a:p>
            <a:r>
              <a:rPr lang="en-US" altLang="ko-KR" sz="1600" dirty="0"/>
              <a:t>Q</a:t>
            </a:r>
            <a:r>
              <a:rPr lang="ko-KR" altLang="en-US" sz="1600" dirty="0"/>
              <a:t>와 파이를 동시에 학습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57C59-13D2-7F36-84A8-DCA25E70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243" y="51689"/>
            <a:ext cx="4936982" cy="28058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5A9F7F-351D-B933-98A2-B4FA1BE5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38" y="2846717"/>
            <a:ext cx="4824035" cy="34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48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10308926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절대적인 차이를 상대적인 차이로 바꾸기 </a:t>
            </a:r>
            <a:r>
              <a:rPr lang="en-US" altLang="ko-KR" sz="1600" dirty="0"/>
              <a:t>100:90 &gt;&gt; 5:-5 </a:t>
            </a:r>
            <a:r>
              <a:rPr lang="ko-KR" altLang="en-US" sz="1600" dirty="0"/>
              <a:t>학습이 </a:t>
            </a:r>
            <a:r>
              <a:rPr lang="ko-KR" altLang="en-US" sz="1600" dirty="0" err="1"/>
              <a:t>쉬워짐</a:t>
            </a:r>
            <a:endParaRPr lang="en-US" altLang="ko-KR" sz="1600" dirty="0"/>
          </a:p>
          <a:p>
            <a:r>
              <a:rPr lang="en-US" altLang="ko-KR" sz="1600" dirty="0"/>
              <a:t>variance of policy gradient </a:t>
            </a:r>
            <a:r>
              <a:rPr lang="ko-KR" altLang="en-US" sz="1600" dirty="0"/>
              <a:t>를 감소시킴 근데 이제 </a:t>
            </a:r>
            <a:r>
              <a:rPr lang="en-US" altLang="ko-KR" sz="1600" dirty="0"/>
              <a:t>V</a:t>
            </a:r>
            <a:r>
              <a:rPr lang="ko-KR" altLang="en-US" sz="1600" dirty="0"/>
              <a:t>도 </a:t>
            </a:r>
            <a:r>
              <a:rPr lang="ko-KR" altLang="en-US" sz="1600" dirty="0" err="1"/>
              <a:t>학습시켜야함</a:t>
            </a:r>
            <a:r>
              <a:rPr lang="ko-KR" altLang="en-US" sz="1600" dirty="0"/>
              <a:t> </a:t>
            </a:r>
            <a:r>
              <a:rPr lang="en-US" altLang="ko-KR" sz="1600" dirty="0"/>
              <a:t>parameter 3</a:t>
            </a:r>
            <a:r>
              <a:rPr lang="ko-KR" altLang="en-US" sz="1600" dirty="0" err="1"/>
              <a:t>개됨</a:t>
            </a:r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2DAEF8-6477-A60B-DACA-E536098C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955802"/>
            <a:ext cx="3582701" cy="2478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8FE64D-9998-E1AA-2556-03FB5B4BC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14" y="4713191"/>
            <a:ext cx="3582701" cy="18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Intro_RL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571450"/>
            <a:ext cx="4394727" cy="4557633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RL</a:t>
            </a:r>
            <a:r>
              <a:rPr lang="ko-KR" altLang="en-US" sz="1400" dirty="0"/>
              <a:t>의 구성요소</a:t>
            </a:r>
            <a:endParaRPr lang="en-US" altLang="ko-KR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Policy: agent</a:t>
            </a:r>
            <a:r>
              <a:rPr lang="ko-KR" altLang="en-US" dirty="0"/>
              <a:t>의 행동을 규정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r>
              <a:rPr lang="ko-KR" altLang="en-US" dirty="0"/>
              <a:t>입력을 </a:t>
            </a:r>
            <a:r>
              <a:rPr lang="en-US" altLang="ko-KR" dirty="0"/>
              <a:t>action</a:t>
            </a:r>
            <a:r>
              <a:rPr lang="ko-KR" altLang="en-US" dirty="0"/>
              <a:t>으로 출력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Deterministic policy: </a:t>
            </a:r>
            <a:r>
              <a:rPr lang="ko-KR" altLang="en-US" dirty="0"/>
              <a:t>한 </a:t>
            </a:r>
            <a:r>
              <a:rPr lang="en-US" altLang="ko-KR" dirty="0"/>
              <a:t>state</a:t>
            </a:r>
            <a:r>
              <a:rPr lang="ko-KR" altLang="en-US" dirty="0"/>
              <a:t>에 하나의 </a:t>
            </a:r>
            <a:r>
              <a:rPr lang="en-US" altLang="ko-KR" dirty="0"/>
              <a:t>action</a:t>
            </a:r>
            <a:r>
              <a:rPr lang="ko-KR" altLang="en-US" dirty="0"/>
              <a:t>만 출력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Stochastic policy: </a:t>
            </a:r>
            <a:r>
              <a:rPr lang="ko-KR" altLang="en-US" dirty="0"/>
              <a:t>한 </a:t>
            </a:r>
            <a:r>
              <a:rPr lang="en-US" altLang="ko-KR" dirty="0"/>
              <a:t>state</a:t>
            </a:r>
            <a:r>
              <a:rPr lang="ko-KR" altLang="en-US" dirty="0"/>
              <a:t>에 여러 개의 </a:t>
            </a:r>
            <a:r>
              <a:rPr lang="en-US" altLang="ko-KR" dirty="0"/>
              <a:t>action </a:t>
            </a:r>
            <a:r>
              <a:rPr lang="ko-KR" altLang="en-US" dirty="0"/>
              <a:t>중 확률에 의해 하나를 출력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Value function: </a:t>
            </a:r>
            <a:r>
              <a:rPr lang="ko-KR" altLang="en-US" dirty="0"/>
              <a:t>현재의 상황을 판단</a:t>
            </a:r>
            <a:r>
              <a:rPr lang="en-US" altLang="ko-KR" dirty="0"/>
              <a:t>. </a:t>
            </a:r>
            <a:r>
              <a:rPr lang="ko-KR" altLang="en-US" dirty="0"/>
              <a:t>상황이 끝날 때까지 얻을 </a:t>
            </a:r>
            <a:r>
              <a:rPr lang="en-US" altLang="ko-KR" dirty="0"/>
              <a:t>reward</a:t>
            </a:r>
            <a:r>
              <a:rPr lang="ko-KR" altLang="en-US" dirty="0"/>
              <a:t>를 예측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Model: environment</a:t>
            </a:r>
            <a:r>
              <a:rPr lang="ko-KR" altLang="en-US" dirty="0"/>
              <a:t>가 다음에 할 행동을 예측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3A943D-2632-0F6D-B825-0B718621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5" y="2211557"/>
            <a:ext cx="3943900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FBB24C-080D-C20F-D69F-4E3D911A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375" y="2783137"/>
            <a:ext cx="4391638" cy="419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99AD1C-707A-309C-68E1-EDE11BF4C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26" y="3354717"/>
            <a:ext cx="4334480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29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215105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그래서 </a:t>
            </a:r>
            <a:r>
              <a:rPr lang="en-US" altLang="ko-KR" sz="1600" dirty="0"/>
              <a:t>Q</a:t>
            </a:r>
            <a:r>
              <a:rPr lang="ko-KR" altLang="en-US" sz="1600" dirty="0"/>
              <a:t>를 없애고 </a:t>
            </a:r>
            <a:r>
              <a:rPr lang="en-US" altLang="ko-KR" sz="1600" dirty="0"/>
              <a:t>V</a:t>
            </a:r>
            <a:r>
              <a:rPr lang="ko-KR" altLang="en-US" sz="1600" dirty="0"/>
              <a:t>만으로 </a:t>
            </a:r>
            <a:r>
              <a:rPr lang="en-US" altLang="ko-KR" sz="1600" dirty="0"/>
              <a:t>advantage</a:t>
            </a:r>
            <a:r>
              <a:rPr lang="ko-KR" altLang="en-US" sz="1600" dirty="0"/>
              <a:t>를 구할 수 </a:t>
            </a:r>
            <a:r>
              <a:rPr lang="ko-KR" altLang="en-US" sz="1600" dirty="0" err="1"/>
              <a:t>있게함</a:t>
            </a:r>
            <a:r>
              <a:rPr lang="ko-KR" altLang="en-US" sz="1600" dirty="0"/>
              <a:t> 효율 증가</a:t>
            </a:r>
            <a:endParaRPr lang="en-US" altLang="ko-KR" sz="1600" dirty="0"/>
          </a:p>
          <a:p>
            <a:r>
              <a:rPr lang="en-US" altLang="ko-KR" sz="1600" dirty="0"/>
              <a:t>TD error</a:t>
            </a:r>
            <a:r>
              <a:rPr lang="ko-KR" altLang="en-US" sz="1600" dirty="0"/>
              <a:t>가 </a:t>
            </a:r>
            <a:r>
              <a:rPr lang="en-US" altLang="ko-KR" sz="1600" dirty="0"/>
              <a:t>advantage</a:t>
            </a:r>
            <a:r>
              <a:rPr lang="ko-KR" altLang="en-US" sz="1600" dirty="0"/>
              <a:t>의 샘플임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BABCF-4C69-6674-6420-86D45247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115138"/>
            <a:ext cx="5315692" cy="38486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87D8FE-F4F3-FFF9-A347-B8986A87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3837"/>
            <a:ext cx="575390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08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pg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06A2D2-AEE4-331A-3824-D6996D35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4" y="2247388"/>
            <a:ext cx="6392167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71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1571844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Model-Based Reinforcement Learning</a:t>
            </a:r>
          </a:p>
          <a:p>
            <a:r>
              <a:rPr lang="ko-KR" altLang="en-US" sz="1600" dirty="0"/>
              <a:t>그동안 </a:t>
            </a:r>
            <a:r>
              <a:rPr lang="en-US" altLang="ko-KR" sz="1600" dirty="0"/>
              <a:t>free</a:t>
            </a:r>
            <a:r>
              <a:rPr lang="ko-KR" altLang="en-US" sz="1600" dirty="0"/>
              <a:t>만 함 </a:t>
            </a:r>
            <a:endParaRPr lang="en-US" altLang="ko-KR" sz="1600" dirty="0"/>
          </a:p>
          <a:p>
            <a:r>
              <a:rPr lang="ko-KR" altLang="en-US" sz="1600" dirty="0"/>
              <a:t>이제는 </a:t>
            </a:r>
            <a:r>
              <a:rPr lang="en-US" altLang="ko-KR" sz="1600" dirty="0"/>
              <a:t>based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planning</a:t>
            </a:r>
            <a:r>
              <a:rPr lang="ko-KR" altLang="en-US" sz="1600" dirty="0"/>
              <a:t>을 함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EC2A83-69C1-8587-F2F1-96ED162B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3" y="3091651"/>
            <a:ext cx="4887007" cy="1571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E027A-D1DC-1742-1783-F166ECDB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70" y="1647868"/>
            <a:ext cx="5458587" cy="40486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12268D-1EA5-F31D-A514-154223FAB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78" y="4869817"/>
            <a:ext cx="5189136" cy="16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41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어떤 </a:t>
            </a:r>
            <a:r>
              <a:rPr lang="ko-KR" altLang="en-US" sz="1600" dirty="0" err="1"/>
              <a:t>엑션을</a:t>
            </a:r>
            <a:r>
              <a:rPr lang="ko-KR" altLang="en-US" sz="1600" dirty="0"/>
              <a:t> 해서 어디로 가고 어떤 리워드를 얻는지 다 아는 것이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3C6FA7-37E5-9807-55EF-B067C115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278850" cy="34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53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평균을 이용한 모델</a:t>
            </a:r>
            <a:endParaRPr lang="en-US" altLang="ko-KR" sz="1600" dirty="0"/>
          </a:p>
          <a:p>
            <a:r>
              <a:rPr lang="ko-KR" altLang="en-US" sz="1600" dirty="0"/>
              <a:t>가보지 않은 곳은 계산이 되지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E29BF8-D22A-4E5A-61EC-ACC058D9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4" y="2097885"/>
            <a:ext cx="5877745" cy="413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597016-E20B-B08A-34B5-9FC21AB4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32" y="2173897"/>
            <a:ext cx="6077798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911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1045016"/>
          </a:xfrm>
        </p:spPr>
        <p:txBody>
          <a:bodyPr>
            <a:normAutofit lnSpcReduction="10000"/>
          </a:bodyPr>
          <a:lstStyle/>
          <a:p>
            <a:r>
              <a:rPr lang="en-US" altLang="ko-KR" sz="1600" dirty="0"/>
              <a:t>Planning</a:t>
            </a:r>
            <a:r>
              <a:rPr lang="ko-KR" altLang="en-US" sz="1600" dirty="0"/>
              <a:t>중에 하나로 샘플을 만들 때는 모델을 사용하고 샘플을 </a:t>
            </a:r>
            <a:r>
              <a:rPr lang="ko-KR" altLang="en-US" sz="1600" dirty="0" err="1"/>
              <a:t>학습할때는</a:t>
            </a:r>
            <a:r>
              <a:rPr lang="ko-KR" altLang="en-US" sz="1600" dirty="0"/>
              <a:t> </a:t>
            </a:r>
            <a:r>
              <a:rPr lang="en-US" altLang="ko-KR" sz="1600" dirty="0"/>
              <a:t>model free RL</a:t>
            </a:r>
            <a:r>
              <a:rPr lang="ko-KR" altLang="en-US" sz="1600" dirty="0"/>
              <a:t>을 사용하여 학습한다</a:t>
            </a:r>
            <a:endParaRPr lang="en-US" altLang="ko-KR" sz="1600" dirty="0"/>
          </a:p>
          <a:p>
            <a:r>
              <a:rPr lang="ko-KR" altLang="en-US" sz="1600" dirty="0"/>
              <a:t>자주 일어나는 사건에 집중 가능하고 너무 많은 경우의 수를 다 해보지 않아도 경향을 파악 가능하기때문에 차원의 저주를 해결 가능함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94E6CF-4C85-3830-7557-8958778BD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342215"/>
            <a:ext cx="5792008" cy="3953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D4313C-4698-4BD2-7EE0-F68E0194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56" y="2710660"/>
            <a:ext cx="5301106" cy="29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9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7074020" cy="119166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600" dirty="0"/>
              <a:t>모델을 정확하게 똑같이 만들지 않으면 이상한 곳</a:t>
            </a:r>
            <a:r>
              <a:rPr lang="en-US" altLang="ko-KR" sz="1600" dirty="0"/>
              <a:t>, </a:t>
            </a:r>
            <a:r>
              <a:rPr lang="ko-KR" altLang="en-US" sz="1600" dirty="0"/>
              <a:t>가짜 </a:t>
            </a:r>
            <a:r>
              <a:rPr lang="en-US" altLang="ko-KR" sz="1600" dirty="0"/>
              <a:t>optimal</a:t>
            </a:r>
            <a:r>
              <a:rPr lang="ko-KR" altLang="en-US" sz="1600" dirty="0"/>
              <a:t>로 수렴함</a:t>
            </a:r>
            <a:endParaRPr lang="en-US" altLang="ko-KR" sz="1600" dirty="0"/>
          </a:p>
          <a:p>
            <a:r>
              <a:rPr lang="ko-KR" altLang="en-US" sz="1600" dirty="0"/>
              <a:t>따라서 모델의 정확도가 성능에 영향을 줌</a:t>
            </a:r>
            <a:endParaRPr lang="en-US" altLang="ko-KR" sz="1600" dirty="0"/>
          </a:p>
          <a:p>
            <a:r>
              <a:rPr lang="ko-KR" altLang="en-US" sz="1600" dirty="0"/>
              <a:t>따라서 모델이 이상하면 </a:t>
            </a:r>
            <a:r>
              <a:rPr lang="en-US" altLang="ko-KR" sz="1600" dirty="0"/>
              <a:t>model free RL</a:t>
            </a:r>
            <a:r>
              <a:rPr lang="ko-KR" altLang="en-US" sz="1600" dirty="0"/>
              <a:t>을 쓰거나</a:t>
            </a:r>
            <a:endParaRPr lang="en-US" altLang="ko-KR" sz="1600" dirty="0"/>
          </a:p>
          <a:p>
            <a:r>
              <a:rPr lang="ko-KR" altLang="en-US" sz="1600" dirty="0"/>
              <a:t>모델의 불확실성 인지함으로써 해결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88B06-4093-7049-B41E-CA43854F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2829620"/>
            <a:ext cx="6182588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43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모델이 실제 경험과 모델 경험을 같이 사용하는 개념</a:t>
            </a:r>
            <a:endParaRPr lang="en-US" altLang="ko-KR" sz="1600" dirty="0"/>
          </a:p>
          <a:p>
            <a:r>
              <a:rPr lang="ko-KR" altLang="en-US" sz="1600" dirty="0"/>
              <a:t>실제 경험으로 학습하고 </a:t>
            </a:r>
            <a:r>
              <a:rPr lang="en-US" altLang="ko-KR" sz="1600" dirty="0" err="1"/>
              <a:t>learnin</a:t>
            </a:r>
            <a:r>
              <a:rPr lang="ko-KR" altLang="en-US" sz="1600" dirty="0"/>
              <a:t>과 </a:t>
            </a:r>
            <a:r>
              <a:rPr lang="en-US" altLang="ko-KR" sz="1600" dirty="0"/>
              <a:t>planning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가인한다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EEF59C-78BC-006F-29B8-F507F5E5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4598239" cy="2956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EF600-620D-8066-E5A1-D1FFC5F4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16" y="4926298"/>
            <a:ext cx="4693592" cy="9119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461FCF-356E-D687-74EE-4587A4446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16" y="5710646"/>
            <a:ext cx="4184633" cy="1087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CAE205-D52B-4AB3-7382-1DDB4E06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410" y="4960317"/>
            <a:ext cx="3537209" cy="168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39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Learning and Planning</a:t>
            </a:r>
            <a:r>
              <a:rPr lang="ko-KR" altLang="en-US" sz="1600" dirty="0"/>
              <a:t>을 같이</a:t>
            </a:r>
            <a:r>
              <a:rPr lang="ko-KR" altLang="en-US" sz="1000" dirty="0"/>
              <a:t> </a:t>
            </a:r>
            <a:r>
              <a:rPr lang="ko-KR" altLang="en-US" sz="1600" dirty="0"/>
              <a:t>사용하는 </a:t>
            </a:r>
            <a:endParaRPr lang="en-US" altLang="ko-KR" sz="1600" dirty="0"/>
          </a:p>
          <a:p>
            <a:r>
              <a:rPr lang="ko-KR" altLang="en-US" sz="1600" dirty="0"/>
              <a:t>방법 중 하나인 </a:t>
            </a:r>
            <a:r>
              <a:rPr lang="en-US" altLang="ko-KR" sz="1600" dirty="0"/>
              <a:t>Dyna Architecture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5731E5-EBD2-144B-869D-FD3EA110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83" y="2346842"/>
            <a:ext cx="6220693" cy="3734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04501A-25F8-8B01-5598-A876A113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34" y="2583071"/>
            <a:ext cx="4518049" cy="30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150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Forward</a:t>
            </a:r>
            <a:r>
              <a:rPr lang="ko-KR" altLang="en-US" sz="1600" dirty="0"/>
              <a:t> </a:t>
            </a:r>
            <a:r>
              <a:rPr lang="en-US" altLang="ko-KR" sz="1600" dirty="0"/>
              <a:t>search: </a:t>
            </a:r>
            <a:r>
              <a:rPr lang="ko-KR" altLang="en-US" sz="1600" dirty="0"/>
              <a:t>너무 먼 경우의 수까지 궁금하지 않고 내 바로 앞에 놓인 상황만이 궁금할 때 사용</a:t>
            </a:r>
            <a:r>
              <a:rPr lang="en-US" altLang="ko-KR" sz="1600" dirty="0"/>
              <a:t>. </a:t>
            </a:r>
            <a:r>
              <a:rPr lang="ko-KR" altLang="en-US" sz="1600" dirty="0"/>
              <a:t>전체를 풀지 않는다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03911C-796E-3A0B-928D-E86BC86D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5801535" cy="3734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FD2111-C637-E064-9EA4-BE87A47C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81" y="1197852"/>
            <a:ext cx="4010905" cy="26128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FBD4D2-F610-217D-B78C-3CFA10F0D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24" y="3810740"/>
            <a:ext cx="3889536" cy="13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9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Intro_RL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587" y="1126950"/>
            <a:ext cx="7065393" cy="74498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Categorizing RL agents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59A57E-B8C2-C021-991C-2DBF4CFE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24" y="1729514"/>
            <a:ext cx="2372056" cy="2467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55B927-3F11-26F5-4A7E-3236384A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924" y="4103159"/>
            <a:ext cx="3534268" cy="1981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3DA38C-B202-F37A-28A5-A1C801A19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58" y="1871932"/>
            <a:ext cx="426779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302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Simple Monte-Carlo Search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AB3386-8EAF-BD04-FCB8-EFC8984C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953" y="324516"/>
            <a:ext cx="4619334" cy="32602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6CACF5-A58C-B50F-7434-BA441279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2" y="1642439"/>
            <a:ext cx="4619334" cy="3281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610ABF-C4F6-9396-807B-F3E99B903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809" y="3605540"/>
            <a:ext cx="4969592" cy="29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522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8.: Integrating Learning and Planning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2165C0-F6E6-65D5-0D12-0A7A76F3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4" y="1197852"/>
            <a:ext cx="3441217" cy="2535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9B8F4E-A9A8-C2F8-26C4-C0F68112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971" y="1197852"/>
            <a:ext cx="3021762" cy="26084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10FD42-3A50-398F-377C-B8740C0C0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097" y="1197852"/>
            <a:ext cx="2700853" cy="21503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BD6583-1B6D-77EC-40A2-912FAA487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936" y="3428999"/>
            <a:ext cx="2624991" cy="2145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52DDC-E197-2F8F-537A-94C32D73E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618" y="4387561"/>
            <a:ext cx="2586972" cy="227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4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Exploration and Exploitation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Exploration(</a:t>
            </a:r>
            <a:r>
              <a:rPr lang="ko-KR" altLang="en-US" sz="1600" dirty="0"/>
              <a:t>정보 탐색</a:t>
            </a:r>
            <a:r>
              <a:rPr lang="en-US" altLang="ko-KR" sz="1600" dirty="0"/>
              <a:t>)</a:t>
            </a:r>
            <a:r>
              <a:rPr lang="ko-KR" altLang="en-US" sz="1600" dirty="0"/>
              <a:t>과</a:t>
            </a:r>
            <a:r>
              <a:rPr lang="en-US" altLang="ko-KR" sz="1600" dirty="0"/>
              <a:t> Exploitation(</a:t>
            </a:r>
            <a:r>
              <a:rPr lang="ko-KR" altLang="en-US" sz="1600" dirty="0"/>
              <a:t>있는 정보 내에서의 최선의 선택</a:t>
            </a:r>
            <a:r>
              <a:rPr lang="en-US" altLang="ko-KR" sz="1600" dirty="0"/>
              <a:t>)</a:t>
            </a:r>
            <a:r>
              <a:rPr lang="ko-KR" altLang="en-US" sz="1600" dirty="0"/>
              <a:t>을 동시에 만족시키는 것은 불가능</a:t>
            </a:r>
            <a:r>
              <a:rPr lang="en-US" altLang="ko-KR" sz="1600" dirty="0"/>
              <a:t>. </a:t>
            </a:r>
            <a:r>
              <a:rPr lang="ko-KR" altLang="en-US" sz="1600" dirty="0"/>
              <a:t>이 두개를 적절히 섞어야 좋은 학습</a:t>
            </a:r>
            <a:r>
              <a:rPr lang="en-US" altLang="ko-KR" sz="1600" dirty="0"/>
              <a:t>.</a:t>
            </a:r>
            <a:endParaRPr lang="ko-KR" altLang="en-US" sz="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81E963-63B9-E887-ABE7-1F6615C8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7" y="1880972"/>
            <a:ext cx="5234267" cy="24689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5A00D4-3208-43A1-C374-841E2DC3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781" y="1880972"/>
            <a:ext cx="568721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319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Exploration and Exploitation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각자 당첨 금액 범위 당첨확률이 다른 </a:t>
            </a:r>
            <a:r>
              <a:rPr lang="ko-KR" altLang="en-US" sz="1600" dirty="0" err="1"/>
              <a:t>빠칭고</a:t>
            </a:r>
            <a:r>
              <a:rPr lang="ko-KR" altLang="en-US" sz="1600" dirty="0"/>
              <a:t> 여러 개가 있고 </a:t>
            </a:r>
            <a:r>
              <a:rPr lang="ko-KR" altLang="en-US" sz="1600" dirty="0" err="1"/>
              <a:t>빠칭고를</a:t>
            </a:r>
            <a:r>
              <a:rPr lang="ko-KR" altLang="en-US" sz="1600" dirty="0"/>
              <a:t> 돌리는 행위와 그에 따른 </a:t>
            </a:r>
            <a:r>
              <a:rPr lang="en-US" altLang="ko-KR" sz="1600" dirty="0"/>
              <a:t>reward</a:t>
            </a:r>
            <a:r>
              <a:rPr lang="ko-KR" altLang="en-US" sz="1600" dirty="0"/>
              <a:t>만이 있는 문제이다</a:t>
            </a:r>
            <a:r>
              <a:rPr lang="en-US" altLang="ko-KR" sz="1600" dirty="0"/>
              <a:t>. </a:t>
            </a:r>
            <a:r>
              <a:rPr lang="ko-KR" altLang="en-US" sz="1600" dirty="0"/>
              <a:t>최종 </a:t>
            </a:r>
            <a:r>
              <a:rPr lang="en-US" altLang="ko-KR" sz="1600" dirty="0"/>
              <a:t>reward</a:t>
            </a:r>
            <a:r>
              <a:rPr lang="ko-KR" altLang="en-US" sz="1600" dirty="0"/>
              <a:t>를 제일 크게 하는 것이 목표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1696F7-17D0-A3FC-C9AB-78E0B915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6973273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3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Exploration and Exploitation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600" dirty="0"/>
              <a:t>Regret: </a:t>
            </a:r>
            <a:r>
              <a:rPr lang="ko-KR" altLang="en-US" sz="1600" dirty="0"/>
              <a:t>후회를 표현</a:t>
            </a:r>
            <a:r>
              <a:rPr lang="en-US" altLang="ko-KR" sz="1600" dirty="0"/>
              <a:t>. </a:t>
            </a:r>
            <a:r>
              <a:rPr lang="ko-KR" altLang="en-US" sz="1600" dirty="0"/>
              <a:t>가장 큰 </a:t>
            </a:r>
            <a:r>
              <a:rPr lang="en-US" altLang="ko-KR" sz="1600" dirty="0"/>
              <a:t>reward</a:t>
            </a:r>
            <a:r>
              <a:rPr lang="ko-KR" altLang="en-US" sz="1600" dirty="0"/>
              <a:t>와의 차로 규정</a:t>
            </a:r>
            <a:endParaRPr lang="en-US" altLang="ko-KR" sz="1600" dirty="0"/>
          </a:p>
          <a:p>
            <a:r>
              <a:rPr lang="ko-KR" altLang="en-US" sz="1600" dirty="0"/>
              <a:t>학습이 가장 잘 할 수 있는 한계에 대한 이해를 준다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Count</a:t>
            </a:r>
            <a:r>
              <a:rPr lang="ko-KR" altLang="en-US" sz="1600" dirty="0"/>
              <a:t>는 시행 횟수</a:t>
            </a:r>
            <a:r>
              <a:rPr lang="en-US" altLang="ko-KR" sz="1600" dirty="0"/>
              <a:t>, gap</a:t>
            </a:r>
            <a:r>
              <a:rPr lang="ko-KR" altLang="en-US" sz="1600" dirty="0"/>
              <a:t>은 가장 좋은 </a:t>
            </a:r>
            <a:r>
              <a:rPr lang="ko-KR" altLang="en-US" sz="1600" dirty="0" err="1"/>
              <a:t>빠칭코와의</a:t>
            </a:r>
            <a:r>
              <a:rPr lang="ko-KR" altLang="en-US" sz="1600" dirty="0"/>
              <a:t> </a:t>
            </a:r>
            <a:r>
              <a:rPr lang="en-US" altLang="ko-KR" sz="1600" dirty="0"/>
              <a:t>value </a:t>
            </a:r>
            <a:r>
              <a:rPr lang="ko-KR" altLang="en-US" sz="1600" dirty="0"/>
              <a:t>차이이다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C56B1-6786-4675-E946-93DD6085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5" y="2745965"/>
            <a:ext cx="5020903" cy="4028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EC36CC-F1A4-4F7F-8346-49A1B113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38" y="2745965"/>
            <a:ext cx="5610125" cy="39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141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Exploration and Exploitation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600" dirty="0"/>
              <a:t>모든 초기 </a:t>
            </a:r>
            <a:r>
              <a:rPr lang="en-US" altLang="ko-KR" sz="1600" dirty="0"/>
              <a:t>value</a:t>
            </a:r>
            <a:r>
              <a:rPr lang="ko-KR" altLang="en-US" sz="1600" dirty="0"/>
              <a:t>값을 최대치로 한다</a:t>
            </a:r>
            <a:r>
              <a:rPr lang="en-US" altLang="ko-KR" sz="1600" dirty="0"/>
              <a:t>. </a:t>
            </a:r>
            <a:r>
              <a:rPr lang="ko-KR" altLang="en-US" sz="1600" dirty="0"/>
              <a:t>그 뒤에 </a:t>
            </a:r>
            <a:r>
              <a:rPr lang="en-US" altLang="ko-KR" sz="1600" dirty="0"/>
              <a:t>greedy </a:t>
            </a:r>
            <a:r>
              <a:rPr lang="ko-KR" altLang="en-US" sz="1600" dirty="0"/>
              <a:t>하게 진행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Evaluation</a:t>
            </a:r>
            <a:r>
              <a:rPr lang="ko-KR" altLang="en-US" sz="1600" dirty="0"/>
              <a:t>은 </a:t>
            </a:r>
            <a:r>
              <a:rPr lang="en-US" altLang="ko-KR" sz="1600" dirty="0"/>
              <a:t>MC</a:t>
            </a:r>
            <a:r>
              <a:rPr lang="ko-KR" altLang="en-US" sz="1600" dirty="0"/>
              <a:t>로 진행하여 </a:t>
            </a:r>
            <a:r>
              <a:rPr lang="en-US" altLang="ko-KR" sz="1600" dirty="0"/>
              <a:t>value</a:t>
            </a:r>
            <a:r>
              <a:rPr lang="ko-KR" altLang="en-US" sz="1600" dirty="0"/>
              <a:t>값은 무조건적으로 떨어질 수 있고 </a:t>
            </a:r>
            <a:endParaRPr lang="en-US" altLang="ko-KR" sz="1600" dirty="0"/>
          </a:p>
          <a:p>
            <a:r>
              <a:rPr lang="ko-KR" altLang="en-US" sz="1600" dirty="0"/>
              <a:t>결국 모든 값은 </a:t>
            </a:r>
            <a:r>
              <a:rPr lang="en-US" altLang="ko-KR" sz="1600" dirty="0"/>
              <a:t>greedy</a:t>
            </a:r>
            <a:r>
              <a:rPr lang="ko-KR" altLang="en-US" sz="1600" dirty="0"/>
              <a:t>를 한번씩 거치게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D433C4-E846-6521-F6FC-C8B40713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81" y="2238987"/>
            <a:ext cx="665890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533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Exploration and Exploitation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진행 할수록 입실론이 줄어든다</a:t>
            </a:r>
            <a:r>
              <a:rPr lang="en-US" altLang="ko-KR" sz="1600" dirty="0"/>
              <a:t>. 1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머신과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머신의</a:t>
            </a:r>
            <a:r>
              <a:rPr lang="ko-KR" altLang="en-US" sz="1600" dirty="0"/>
              <a:t> 차이가 작으면 입실론이 커지고</a:t>
            </a:r>
            <a:r>
              <a:rPr lang="en-US" altLang="ko-KR" sz="1600" dirty="0"/>
              <a:t>(</a:t>
            </a:r>
            <a:r>
              <a:rPr lang="ko-KR" altLang="en-US" sz="1600" dirty="0"/>
              <a:t>더 자주 </a:t>
            </a:r>
            <a:r>
              <a:rPr lang="en-US" altLang="ko-KR" sz="1600" dirty="0"/>
              <a:t>greedy </a:t>
            </a:r>
            <a:r>
              <a:rPr lang="ko-KR" altLang="en-US" sz="1600" dirty="0"/>
              <a:t>하지 않은 것을 선택</a:t>
            </a:r>
            <a:r>
              <a:rPr lang="en-US" altLang="ko-KR" sz="1600" dirty="0"/>
              <a:t>), </a:t>
            </a:r>
            <a:r>
              <a:rPr lang="ko-KR" altLang="en-US" sz="1600" dirty="0"/>
              <a:t>차이가 크면 입실론이 작아진다</a:t>
            </a:r>
            <a:r>
              <a:rPr lang="en-US" altLang="ko-KR" sz="1600" dirty="0"/>
              <a:t>(</a:t>
            </a:r>
            <a:r>
              <a:rPr lang="ko-KR" altLang="en-US" sz="1600" dirty="0"/>
              <a:t>더 자주 </a:t>
            </a:r>
            <a:r>
              <a:rPr lang="en-US" altLang="ko-KR" sz="1600" dirty="0"/>
              <a:t>greedy</a:t>
            </a:r>
            <a:r>
              <a:rPr lang="ko-KR" altLang="en-US" sz="1600" dirty="0"/>
              <a:t>하게 선택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30110D-9E04-ECD8-1832-A04BC12C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649695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881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Exploration and Exploitation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학습이 가장 잘 될 수 있는 한계가 있다는 이론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C441C4-77AB-CDE3-DA4B-7C3ECC41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6126293" cy="40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557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Exploration and Exploitation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불확실성을 긍정적으로 보고 더 탐험을 하는 기법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6D4C3D-FA41-7A4F-0734-1175F0C8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2333652"/>
            <a:ext cx="5588543" cy="36282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637DD3-D58D-83E2-9AA9-B95E2298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79" y="2333652"/>
            <a:ext cx="5616822" cy="36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22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Exploration and Exploitation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실제 평균과 이론 평균이 </a:t>
            </a:r>
            <a:r>
              <a:rPr lang="en-US" altLang="ko-KR" sz="1600" dirty="0"/>
              <a:t>u</a:t>
            </a:r>
            <a:r>
              <a:rPr lang="ko-KR" altLang="en-US" sz="1600" dirty="0"/>
              <a:t>보다 더 </a:t>
            </a:r>
            <a:r>
              <a:rPr lang="ko-KR" altLang="en-US" sz="1600" dirty="0" err="1"/>
              <a:t>차이날</a:t>
            </a:r>
            <a:r>
              <a:rPr lang="ko-KR" altLang="en-US" sz="1600" dirty="0"/>
              <a:t> 확률이 </a:t>
            </a:r>
            <a:r>
              <a:rPr lang="ko-KR" altLang="en-US" sz="1600" dirty="0" err="1"/>
              <a:t>우항보다</a:t>
            </a:r>
            <a:r>
              <a:rPr lang="ko-KR" altLang="en-US" sz="1600" dirty="0"/>
              <a:t> 작다는 이론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C34CF3-0BE5-884E-7E3C-86E49F88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2247388"/>
            <a:ext cx="6735115" cy="4191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61C710-725F-9FE9-7641-B002C571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133" y="1048349"/>
            <a:ext cx="4017614" cy="3103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781717-5DF6-DA10-C114-2D8B4ADAC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133" y="4009273"/>
            <a:ext cx="3739459" cy="246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Intro_RL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571450"/>
            <a:ext cx="4494722" cy="4557633"/>
          </a:xfrm>
        </p:spPr>
        <p:txBody>
          <a:bodyPr>
            <a:normAutofit/>
          </a:bodyPr>
          <a:lstStyle/>
          <a:p>
            <a:r>
              <a:rPr lang="ko-KR" altLang="en-US" dirty="0"/>
              <a:t>강화학습 문제 종류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Learning: agent</a:t>
            </a:r>
            <a:r>
              <a:rPr lang="ko-KR" altLang="en-US" dirty="0"/>
              <a:t>가 </a:t>
            </a:r>
            <a:r>
              <a:rPr lang="en-US" altLang="ko-KR" dirty="0"/>
              <a:t>environment</a:t>
            </a:r>
            <a:r>
              <a:rPr lang="ko-KR" altLang="en-US" dirty="0"/>
              <a:t>를 모름</a:t>
            </a:r>
            <a:r>
              <a:rPr lang="en-US" altLang="ko-KR" dirty="0"/>
              <a:t>. </a:t>
            </a:r>
            <a:r>
              <a:rPr lang="ko-KR" altLang="en-US" dirty="0"/>
              <a:t>그냥</a:t>
            </a:r>
            <a:r>
              <a:rPr lang="en-US" altLang="ko-KR" dirty="0"/>
              <a:t> </a:t>
            </a:r>
            <a:r>
              <a:rPr lang="ko-KR" altLang="en-US" dirty="0"/>
              <a:t>던져지고 적응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Planning: environment</a:t>
            </a:r>
            <a:r>
              <a:rPr lang="ko-KR" altLang="en-US" dirty="0"/>
              <a:t>를 알고 있음</a:t>
            </a:r>
            <a:r>
              <a:rPr lang="en-US" altLang="ko-KR" dirty="0"/>
              <a:t>(reward</a:t>
            </a:r>
            <a:r>
              <a:rPr lang="ko-KR" altLang="en-US" dirty="0"/>
              <a:t>를 받는 법이나 </a:t>
            </a:r>
            <a:r>
              <a:rPr lang="en-US" altLang="ko-KR" dirty="0"/>
              <a:t>state</a:t>
            </a:r>
            <a:r>
              <a:rPr lang="ko-KR" altLang="en-US" dirty="0"/>
              <a:t>의 변화 방향성 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강화학습  특성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Exploration: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정보를 모아서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environment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Exploitation: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정보를 토대로 어떤 행동을 할지 판단</a:t>
            </a:r>
          </a:p>
          <a:p>
            <a:endParaRPr lang="en-US" altLang="ko-KR" dirty="0"/>
          </a:p>
          <a:p>
            <a:r>
              <a:rPr lang="ko-KR" altLang="en-US" dirty="0"/>
              <a:t>분석 방향성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Prediction: evaluate the future(Given a policy)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Control: </a:t>
            </a:r>
            <a:r>
              <a:rPr lang="en-US" altLang="ko-KR" dirty="0" err="1"/>
              <a:t>optimise</a:t>
            </a:r>
            <a:r>
              <a:rPr lang="en-US" altLang="ko-KR" dirty="0"/>
              <a:t> the future(Find the best policy)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098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Exploration and Exploitation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05C039-C08C-7E2A-C743-4CBA6C3D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4028368" cy="22961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400A93-723A-0FBD-78AC-0CE6BE21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92" y="4247544"/>
            <a:ext cx="4132412" cy="26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073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2453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각 게임에서의 강화학습 지표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DD2C2-C794-928D-7171-6FF42A0F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2097885"/>
            <a:ext cx="7609708" cy="30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22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Game Theory: </a:t>
            </a:r>
            <a:r>
              <a:rPr lang="ko-KR" altLang="en-US" sz="2400" dirty="0"/>
              <a:t>게임에서의 </a:t>
            </a:r>
            <a:r>
              <a:rPr lang="en-US" altLang="ko-KR" sz="2400" dirty="0"/>
              <a:t>optimal</a:t>
            </a:r>
            <a:r>
              <a:rPr lang="ko-KR" altLang="en-US" sz="2400" dirty="0"/>
              <a:t>이 무엇일까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624BB-0B01-6218-65ED-2003D819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872876"/>
            <a:ext cx="5298135" cy="31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37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7712375" cy="90003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2400" dirty="0"/>
              <a:t>Single-Agent and Self-Play Reinforcement Learning</a:t>
            </a:r>
          </a:p>
          <a:p>
            <a:r>
              <a:rPr lang="ko-KR" altLang="en-US" sz="2400" dirty="0"/>
              <a:t>상대방의 </a:t>
            </a:r>
            <a:r>
              <a:rPr lang="en-US" altLang="ko-KR" sz="2400" dirty="0"/>
              <a:t>policy</a:t>
            </a:r>
            <a:r>
              <a:rPr lang="ko-KR" altLang="en-US" sz="2400" dirty="0"/>
              <a:t>가 고정이면 환경으로 취급가능</a:t>
            </a:r>
            <a:endParaRPr lang="en-US" altLang="ko-KR" sz="2400" dirty="0"/>
          </a:p>
          <a:p>
            <a:r>
              <a:rPr lang="ko-KR" altLang="en-US" sz="2400" dirty="0"/>
              <a:t>나 </a:t>
            </a:r>
            <a:r>
              <a:rPr lang="en-US" altLang="ko-KR" sz="2400" dirty="0"/>
              <a:t>policy</a:t>
            </a:r>
            <a:r>
              <a:rPr lang="ko-KR" altLang="en-US" sz="2400" dirty="0"/>
              <a:t>끼리 붙여서 더 이상</a:t>
            </a:r>
            <a:r>
              <a:rPr lang="en-US" altLang="ko-KR" sz="2400" dirty="0"/>
              <a:t> </a:t>
            </a:r>
            <a:r>
              <a:rPr lang="en-US" altLang="ko-KR" sz="2400" dirty="0" err="1"/>
              <a:t>polic</a:t>
            </a:r>
            <a:r>
              <a:rPr lang="ko-KR" altLang="en-US" sz="2400" dirty="0"/>
              <a:t>가 수정되지 않음</a:t>
            </a:r>
            <a:r>
              <a:rPr lang="en-US" altLang="ko-KR" sz="2400" dirty="0"/>
              <a:t>=mass equilibrium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1F4847-266F-40AB-4A47-98503DA7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917394"/>
            <a:ext cx="5487166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355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Mass equilibrium</a:t>
            </a:r>
            <a:r>
              <a:rPr lang="ko-KR" altLang="en-US" sz="1600" dirty="0"/>
              <a:t>이 </a:t>
            </a:r>
            <a:r>
              <a:rPr lang="ko-KR" altLang="en-US" sz="1600" dirty="0" err="1"/>
              <a:t>유니크할</a:t>
            </a:r>
            <a:r>
              <a:rPr lang="ko-KR" altLang="en-US" sz="1600" dirty="0"/>
              <a:t> 조건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E93070-69A4-37A7-2439-3AADDB01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247388"/>
            <a:ext cx="5906324" cy="3696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BA9A3B-4E95-A06C-E6C6-CA65201E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66" y="2247388"/>
            <a:ext cx="4816380" cy="31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120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양쪽의 </a:t>
            </a:r>
            <a:r>
              <a:rPr lang="en-US" altLang="ko-KR" sz="1600" dirty="0"/>
              <a:t>policy</a:t>
            </a:r>
            <a:r>
              <a:rPr lang="ko-KR" altLang="en-US" sz="1600" dirty="0"/>
              <a:t>가 정해지고 </a:t>
            </a:r>
            <a:r>
              <a:rPr lang="en-US" altLang="ko-KR" sz="1600" dirty="0"/>
              <a:t>value function</a:t>
            </a:r>
            <a:r>
              <a:rPr lang="ko-KR" altLang="en-US" sz="1600" dirty="0"/>
              <a:t>이 만들어짐 누구의 </a:t>
            </a:r>
            <a:r>
              <a:rPr lang="en-US" altLang="ko-KR" sz="1600" dirty="0"/>
              <a:t>value function</a:t>
            </a:r>
            <a:r>
              <a:rPr lang="ko-KR" altLang="en-US" sz="1600" dirty="0"/>
              <a:t>인지 모르기 때문에 </a:t>
            </a:r>
            <a:r>
              <a:rPr lang="ko-KR" altLang="en-US" sz="1600" dirty="0" err="1"/>
              <a:t>정의해줘야함</a:t>
            </a:r>
            <a:r>
              <a:rPr lang="ko-KR" altLang="en-US" sz="1600" dirty="0"/>
              <a:t> 그럼 한쪽은 </a:t>
            </a:r>
            <a:r>
              <a:rPr lang="en-US" altLang="ko-KR" sz="1600" dirty="0"/>
              <a:t>value</a:t>
            </a:r>
            <a:r>
              <a:rPr lang="ko-KR" altLang="en-US" sz="1600" dirty="0"/>
              <a:t>를 높이려 하고 한쪽은 </a:t>
            </a:r>
            <a:r>
              <a:rPr lang="ko-KR" altLang="en-US" sz="1600" dirty="0" err="1"/>
              <a:t>낮추려함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27685-41FE-8574-148F-3D2D3D7A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2247388"/>
            <a:ext cx="6220693" cy="4229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D6C44E-3C8A-4A63-13FD-0C1FFA12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56" y="1209313"/>
            <a:ext cx="3595007" cy="2255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8BEDEB-3E9A-C5E6-62D0-398D1F06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282" y="3554031"/>
            <a:ext cx="3390181" cy="2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74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4B37-3DC1-C509-8C5A-54786A0F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1197852"/>
            <a:ext cx="4489213" cy="2343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EAF5F-3673-744B-945E-A4C3DED9A26A}"/>
              </a:ext>
            </a:extLst>
          </p:cNvPr>
          <p:cNvSpPr txBox="1"/>
          <p:nvPr/>
        </p:nvSpPr>
        <p:spPr>
          <a:xfrm>
            <a:off x="675978" y="1553022"/>
            <a:ext cx="393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Tree</a:t>
            </a:r>
            <a:r>
              <a:rPr lang="ko-KR" altLang="en-US" dirty="0"/>
              <a:t>을 계속 키울 수 없어 어느 정도부터 </a:t>
            </a:r>
            <a:r>
              <a:rPr lang="en-US" altLang="ko-KR" dirty="0"/>
              <a:t>value function</a:t>
            </a:r>
            <a:r>
              <a:rPr lang="ko-KR" altLang="en-US" dirty="0"/>
              <a:t>으로 대체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60B846-3D86-379D-0669-0BB14AE8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40" y="3541589"/>
            <a:ext cx="4257811" cy="28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753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강화학습에서 에이전트가 자신과 경쟁하면서 학습하는 방법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049479-6A09-E418-DA3A-C4765B6E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97885"/>
            <a:ext cx="614448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47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28AF5-0FA4-B7EA-92DD-750B7C20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712375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Classic Games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81B5B-9E32-9EDC-EE43-BB1223374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4" y="1197852"/>
            <a:ext cx="6884239" cy="90003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Action</a:t>
            </a:r>
            <a:r>
              <a:rPr lang="ko-KR" altLang="en-US" sz="1600" dirty="0"/>
              <a:t>의 확률이 없으면 </a:t>
            </a:r>
            <a:r>
              <a:rPr lang="en-US" altLang="ko-KR" sz="1600" dirty="0"/>
              <a:t>q</a:t>
            </a:r>
            <a:r>
              <a:rPr lang="ko-KR" altLang="en-US" sz="1600" dirty="0"/>
              <a:t>가 아닌 </a:t>
            </a:r>
            <a:r>
              <a:rPr lang="en-US" altLang="ko-KR" sz="1600" dirty="0"/>
              <a:t>v</a:t>
            </a:r>
            <a:r>
              <a:rPr lang="ko-KR" altLang="en-US" sz="1600" dirty="0"/>
              <a:t>만 학습해도 됨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F5038-4ABA-1A38-1701-B93DA68E7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1F3DBF-4DD7-512E-A076-A2FAE24D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4" y="2062566"/>
            <a:ext cx="6192114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05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2564</Words>
  <Application>Microsoft Office PowerPoint</Application>
  <PresentationFormat>와이드스크린</PresentationFormat>
  <Paragraphs>422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9" baseType="lpstr">
      <vt:lpstr>나눔고딕OTF</vt:lpstr>
      <vt:lpstr>나눔명조OTF ExtraBold</vt:lpstr>
      <vt:lpstr>나눔스퀘어OTF_ac</vt:lpstr>
      <vt:lpstr>마루 부리OTF 굵은</vt:lpstr>
      <vt:lpstr>마루 부리OTF 조금굵은</vt:lpstr>
      <vt:lpstr>맑은 고딕</vt:lpstr>
      <vt:lpstr>Arial</vt:lpstr>
      <vt:lpstr>Cambria Math</vt:lpstr>
      <vt:lpstr>Franklin Gothic Demi Cond</vt:lpstr>
      <vt:lpstr>Office 테마</vt:lpstr>
      <vt:lpstr>2024..</vt:lpstr>
      <vt:lpstr>Reinforcement Learning</vt:lpstr>
      <vt:lpstr>1. Intro_RL</vt:lpstr>
      <vt:lpstr>1. Intro_RL</vt:lpstr>
      <vt:lpstr>1. Intro_RL</vt:lpstr>
      <vt:lpstr>1. Intro_RL</vt:lpstr>
      <vt:lpstr>1. Intro_RL</vt:lpstr>
      <vt:lpstr>1. Intro_RL</vt:lpstr>
      <vt:lpstr>1. Intro_RL</vt:lpstr>
      <vt:lpstr>2.MDP</vt:lpstr>
      <vt:lpstr>2.MDP</vt:lpstr>
      <vt:lpstr>2.MDP</vt:lpstr>
      <vt:lpstr>2.MDP</vt:lpstr>
      <vt:lpstr>2.MDP</vt:lpstr>
      <vt:lpstr>2.MDP</vt:lpstr>
      <vt:lpstr>3.DP</vt:lpstr>
      <vt:lpstr>3.DP</vt:lpstr>
      <vt:lpstr>3.DP</vt:lpstr>
      <vt:lpstr>3.DP</vt:lpstr>
      <vt:lpstr>3.DP</vt:lpstr>
      <vt:lpstr>3.DP</vt:lpstr>
      <vt:lpstr>4. MC-TD</vt:lpstr>
      <vt:lpstr>4. MC-TD</vt:lpstr>
      <vt:lpstr>4. MC-TD</vt:lpstr>
      <vt:lpstr>4. MC-TD</vt:lpstr>
      <vt:lpstr>4. MC-TD</vt:lpstr>
      <vt:lpstr>4. MC-TD</vt:lpstr>
      <vt:lpstr>4. MC-TD</vt:lpstr>
      <vt:lpstr>4. MC-TD</vt:lpstr>
      <vt:lpstr>4. MC-TD</vt:lpstr>
      <vt:lpstr>4. MC-TD</vt:lpstr>
      <vt:lpstr>5.Control</vt:lpstr>
      <vt:lpstr>5.Control</vt:lpstr>
      <vt:lpstr>5.Control</vt:lpstr>
      <vt:lpstr>5.Control</vt:lpstr>
      <vt:lpstr>5.Control</vt:lpstr>
      <vt:lpstr>5.Control</vt:lpstr>
      <vt:lpstr>5.Control</vt:lpstr>
      <vt:lpstr>5.Control</vt:lpstr>
      <vt:lpstr>5.Control</vt:lpstr>
      <vt:lpstr>5.Control</vt:lpstr>
      <vt:lpstr>5.Control</vt:lpstr>
      <vt:lpstr>5.Control</vt:lpstr>
      <vt:lpstr>5.Control</vt:lpstr>
      <vt:lpstr>6. FA</vt:lpstr>
      <vt:lpstr>6. FA</vt:lpstr>
      <vt:lpstr>6. FA</vt:lpstr>
      <vt:lpstr>6. FA</vt:lpstr>
      <vt:lpstr>6. FA</vt:lpstr>
      <vt:lpstr>6. FA</vt:lpstr>
      <vt:lpstr>6. FA</vt:lpstr>
      <vt:lpstr>6. FA</vt:lpstr>
      <vt:lpstr>6. FA</vt:lpstr>
      <vt:lpstr>6. FA</vt:lpstr>
      <vt:lpstr>6. FA</vt:lpstr>
      <vt:lpstr>6. FA</vt:lpstr>
      <vt:lpstr>6. FA</vt:lpstr>
      <vt:lpstr>6. FA</vt:lpstr>
      <vt:lpstr>7. pg</vt:lpstr>
      <vt:lpstr>7. pg</vt:lpstr>
      <vt:lpstr>7. pg</vt:lpstr>
      <vt:lpstr>7. pg</vt:lpstr>
      <vt:lpstr>7. pg</vt:lpstr>
      <vt:lpstr>7. pg</vt:lpstr>
      <vt:lpstr>7. pg</vt:lpstr>
      <vt:lpstr>7. pg</vt:lpstr>
      <vt:lpstr>7. pg</vt:lpstr>
      <vt:lpstr>7. pg</vt:lpstr>
      <vt:lpstr>7. pg</vt:lpstr>
      <vt:lpstr>7. pg</vt:lpstr>
      <vt:lpstr>7. pg</vt:lpstr>
      <vt:lpstr>8.: Integrating Learning and Planning</vt:lpstr>
      <vt:lpstr>8.: Integrating Learning and Planning</vt:lpstr>
      <vt:lpstr>8.: Integrating Learning and Planning</vt:lpstr>
      <vt:lpstr>8.: Integrating Learning and Planning</vt:lpstr>
      <vt:lpstr>8.: Integrating Learning and Planning</vt:lpstr>
      <vt:lpstr>8.: Integrating Learning and Planning</vt:lpstr>
      <vt:lpstr>8.: Integrating Learning and Planning</vt:lpstr>
      <vt:lpstr>8.: Integrating Learning and Planning</vt:lpstr>
      <vt:lpstr>8.: Integrating Learning and Planning</vt:lpstr>
      <vt:lpstr>8.: Integrating Learning and Planning</vt:lpstr>
      <vt:lpstr>9. Exploration and Exploitation</vt:lpstr>
      <vt:lpstr>9. Exploration and Exploitation</vt:lpstr>
      <vt:lpstr>9. Exploration and Exploitation</vt:lpstr>
      <vt:lpstr>9. Exploration and Exploitation</vt:lpstr>
      <vt:lpstr>9. Exploration and Exploitation</vt:lpstr>
      <vt:lpstr>9. Exploration and Exploitation</vt:lpstr>
      <vt:lpstr>9. Exploration and Exploitation</vt:lpstr>
      <vt:lpstr>9. Exploration and Exploitation</vt:lpstr>
      <vt:lpstr>9. Exploration and Exploitation</vt:lpstr>
      <vt:lpstr>10. Classic Games </vt:lpstr>
      <vt:lpstr>10. Classic Games </vt:lpstr>
      <vt:lpstr>10. Classic Games </vt:lpstr>
      <vt:lpstr>10. Classic Games </vt:lpstr>
      <vt:lpstr>10. Classic Games </vt:lpstr>
      <vt:lpstr>10. Classic Games </vt:lpstr>
      <vt:lpstr>10. Classic Games </vt:lpstr>
      <vt:lpstr>10. Classic Games </vt:lpstr>
      <vt:lpstr>10. Classic Games </vt:lpstr>
      <vt:lpstr>10. Classic Games </vt:lpstr>
      <vt:lpstr>10. Classic Games </vt:lpstr>
      <vt:lpstr>10. Classic Games </vt:lpstr>
      <vt:lpstr>10. Classic Games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부제목 입력</dc:title>
  <dc:creator>권나현</dc:creator>
  <cp:lastModifiedBy>한성재</cp:lastModifiedBy>
  <cp:revision>16</cp:revision>
  <dcterms:created xsi:type="dcterms:W3CDTF">2023-07-20T19:53:34Z</dcterms:created>
  <dcterms:modified xsi:type="dcterms:W3CDTF">2024-08-22T23:56:09Z</dcterms:modified>
</cp:coreProperties>
</file>